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template.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447" r:id="rId2"/>
    <p:sldId id="427" r:id="rId3"/>
    <p:sldId id="467" r:id="rId4"/>
    <p:sldId id="433" r:id="rId5"/>
    <p:sldId id="469" r:id="rId6"/>
    <p:sldId id="472" r:id="rId7"/>
    <p:sldId id="456" r:id="rId8"/>
    <p:sldId id="471" r:id="rId9"/>
    <p:sldId id="470" r:id="rId10"/>
    <p:sldId id="4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4"/>
    <p:restoredTop sz="96296"/>
  </p:normalViewPr>
  <p:slideViewPr>
    <p:cSldViewPr snapToGrid="0" snapToObjects="1">
      <p:cViewPr>
        <p:scale>
          <a:sx n="120" d="100"/>
          <a:sy n="120" d="100"/>
        </p:scale>
        <p:origin x="31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D76EA-E7A1-1044-96F8-4CFB94FDA123}" type="datetimeFigureOut">
              <a:rPr lang="en-US" smtClean="0"/>
              <a:t>5/31/22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315113-DA8C-264F-B228-9027E8D9C0C1}" type="slidenum">
              <a:rPr lang="en-US" smtClean="0"/>
              <a:t>‹#›</a:t>
            </a:fld>
            <a:endParaRPr lang="en-US"/>
          </a:p>
        </p:txBody>
      </p:sp>
    </p:spTree>
    <p:extLst>
      <p:ext uri="{BB962C8B-B14F-4D97-AF65-F5344CB8AC3E}">
        <p14:creationId xmlns:p14="http://schemas.microsoft.com/office/powerpoint/2010/main" val="2616854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1</a:t>
            </a:fld>
            <a:endParaRPr lang="en-GB"/>
          </a:p>
        </p:txBody>
      </p:sp>
    </p:spTree>
    <p:extLst>
      <p:ext uri="{BB962C8B-B14F-4D97-AF65-F5344CB8AC3E}">
        <p14:creationId xmlns:p14="http://schemas.microsoft.com/office/powerpoint/2010/main" val="274408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2</a:t>
            </a:fld>
            <a:endParaRPr lang="en-GB"/>
          </a:p>
        </p:txBody>
      </p:sp>
    </p:spTree>
    <p:extLst>
      <p:ext uri="{BB962C8B-B14F-4D97-AF65-F5344CB8AC3E}">
        <p14:creationId xmlns:p14="http://schemas.microsoft.com/office/powerpoint/2010/main" val="166792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6B83F1C3-4FA3-4491-97F4-43CA9C8BDFDF}" type="slidenum">
              <a:rPr lang="en-GB" smtClean="0"/>
              <a:t>4</a:t>
            </a:fld>
            <a:endParaRPr lang="en-GB"/>
          </a:p>
        </p:txBody>
      </p:sp>
    </p:spTree>
    <p:extLst>
      <p:ext uri="{BB962C8B-B14F-4D97-AF65-F5344CB8AC3E}">
        <p14:creationId xmlns:p14="http://schemas.microsoft.com/office/powerpoint/2010/main" val="4004600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6B83F1C3-4FA3-4491-97F4-43CA9C8BDFDF}" type="slidenum">
              <a:rPr lang="en-GB" noProof="0" smtClean="0"/>
              <a:t>8</a:t>
            </a:fld>
            <a:endParaRPr lang="en-GB" noProof="0"/>
          </a:p>
        </p:txBody>
      </p:sp>
    </p:spTree>
    <p:extLst>
      <p:ext uri="{BB962C8B-B14F-4D97-AF65-F5344CB8AC3E}">
        <p14:creationId xmlns:p14="http://schemas.microsoft.com/office/powerpoint/2010/main" val="733898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0F33E-6C1F-EC63-8363-7A88D6143A8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B1B6680-8BB1-176F-702A-3589C6FE8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641026F-FFC2-683F-F1A3-F0E260BBAA0D}"/>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49999FCE-EC5A-674F-388F-9E6B3577C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3C450-AFAD-0255-83B0-6B1169737C36}"/>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2930046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0BC9-24A2-472F-9E90-454F645D0C7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A16873-4DB5-801B-EDAD-E9F4114DAE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06D5E3-663A-C11A-44C4-DB3066CF0C94}"/>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6E54F887-973B-5CD5-8AE3-CB9781B8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C378D-A6CB-C027-C87C-E48332313ADF}"/>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1144287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9ADEC9-9412-D3B2-E60A-9A9BE49B5D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2A96033-3B95-1AF9-64E1-FACB79F2CE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2A5095-9D62-A652-51EA-722FB41CAECB}"/>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B13E9261-6A0A-5A50-0BE0-395D076DF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3587C-5D1D-2906-A5D8-3427FB113D66}"/>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270205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rtlCol="0" anchor="ctr"/>
          <a:lstStyle>
            <a:lvl1pPr marL="0" indent="0">
              <a:buNone/>
              <a:defRPr>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rtlCol="0"/>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rtlCol="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rtl="0"/>
            <a:r>
              <a:rPr lang="en-GB" noProof="0"/>
              <a:t>Click to text</a:t>
            </a:r>
          </a:p>
        </p:txBody>
      </p:sp>
    </p:spTree>
    <p:extLst>
      <p:ext uri="{BB962C8B-B14F-4D97-AF65-F5344CB8AC3E}">
        <p14:creationId xmlns:p14="http://schemas.microsoft.com/office/powerpoint/2010/main" val="3241154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rtlCol="0"/>
          <a:lstStyle>
            <a:lvl1pPr>
              <a:defRPr cap="all" baseline="0">
                <a:solidFill>
                  <a:schemeClr val="bg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rtlCol="0"/>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rtlCol="0" anchor="ctr"/>
          <a:lstStyle>
            <a:lvl1pPr marL="0" indent="0" algn="ctr">
              <a:buNone/>
              <a:defRPr>
                <a:solidFill>
                  <a:schemeClr val="bg1"/>
                </a:solidFill>
              </a:defRPr>
            </a:lvl1pPr>
          </a:lstStyle>
          <a:p>
            <a:pPr rtl="0"/>
            <a:r>
              <a:rPr lang="en-GB" noProof="0"/>
              <a:t>Click icon to add picture</a:t>
            </a:r>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9191703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rtlCol="0" anchor="b" anchorCtr="0">
            <a:normAutofit/>
          </a:bodyPr>
          <a:lstStyle>
            <a:lvl1pPr>
              <a:lnSpc>
                <a:spcPts val="4000"/>
              </a:lnSpc>
              <a:defRPr sz="3200"/>
            </a:lvl1pPr>
          </a:lstStyle>
          <a:p>
            <a:pPr rtl="0"/>
            <a:r>
              <a:rPr lang="en-GB" noProof="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rtlCol="0"/>
          <a:lstStyle>
            <a:lvl1pPr>
              <a:defRPr sz="2000"/>
            </a:lvl1pPr>
          </a:lstStyle>
          <a:p>
            <a:pPr rtl="0"/>
            <a:endParaRPr lang="en-GB" noProof="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rtlCol="0"/>
          <a:lstStyle>
            <a:lvl1pPr>
              <a:defRPr sz="2000"/>
            </a:lvl1pPr>
          </a:lstStyle>
          <a:p>
            <a:pPr rtl="0"/>
            <a:endParaRPr lang="en-GB" noProof="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rtlCol="0"/>
          <a:lstStyle>
            <a:lvl1pPr>
              <a:defRPr sz="2000"/>
            </a:lvl1pPr>
          </a:lstStyle>
          <a:p>
            <a:pPr rtl="0"/>
            <a:endParaRPr lang="en-GB" noProof="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rtlCol="0"/>
          <a:lstStyle>
            <a:lvl1pPr>
              <a:defRPr sz="2000"/>
            </a:lvl1pPr>
          </a:lstStyle>
          <a:p>
            <a:pPr rtl="0"/>
            <a:endParaRPr lang="en-GB" noProof="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rtlCol="0"/>
          <a:lstStyle>
            <a:lvl1pPr>
              <a:defRPr sz="2000"/>
            </a:lvl1pPr>
          </a:lstStyle>
          <a:p>
            <a:pPr rtl="0"/>
            <a:endParaRPr lang="en-GB" noProof="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rtlCol="0"/>
          <a:lstStyle>
            <a:lvl1pPr>
              <a:defRPr sz="2000"/>
            </a:lvl1pPr>
          </a:lstStyle>
          <a:p>
            <a:pPr rtl="0"/>
            <a:endParaRPr lang="en-GB" noProof="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rtlCol="0"/>
          <a:lstStyle>
            <a:lvl1pPr>
              <a:defRPr sz="2000"/>
            </a:lvl1pPr>
          </a:lstStyle>
          <a:p>
            <a:pPr rtl="0"/>
            <a:endParaRPr lang="en-GB" noProof="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rtlCol="0"/>
          <a:lstStyle>
            <a:lvl1pPr>
              <a:defRPr sz="2000"/>
            </a:lvl1pPr>
          </a:lstStyle>
          <a:p>
            <a:pPr rtl="0"/>
            <a:endParaRPr lang="en-GB" noProof="0"/>
          </a:p>
        </p:txBody>
      </p:sp>
    </p:spTree>
    <p:extLst>
      <p:ext uri="{BB962C8B-B14F-4D97-AF65-F5344CB8AC3E}">
        <p14:creationId xmlns:p14="http://schemas.microsoft.com/office/powerpoint/2010/main" val="472733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rtlCol="0" anchor="t" anchorCtr="0">
            <a:noAutofit/>
          </a:bodyPr>
          <a:lstStyle>
            <a:lvl1pPr>
              <a:defRPr>
                <a:solidFill>
                  <a:schemeClr val="tx1"/>
                </a:solidFill>
              </a:defRPr>
            </a:lvl1pPr>
          </a:lstStyle>
          <a:p>
            <a:pPr rtl="0"/>
            <a:r>
              <a:rPr lang="en-GB" noProof="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rtlCol="0"/>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rtlCol="0" anchor="ctr"/>
          <a:lstStyle>
            <a:lvl1pPr marL="0" indent="0" algn="ctr">
              <a:buNone/>
              <a:defRPr/>
            </a:lvl1pPr>
          </a:lstStyle>
          <a:p>
            <a:pPr rtl="0"/>
            <a:endParaRPr lang="en-GB" noProof="0"/>
          </a:p>
        </p:txBody>
      </p:sp>
    </p:spTree>
    <p:extLst>
      <p:ext uri="{BB962C8B-B14F-4D97-AF65-F5344CB8AC3E}">
        <p14:creationId xmlns:p14="http://schemas.microsoft.com/office/powerpoint/2010/main" val="32173113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rtlCol="0"/>
          <a:lstStyle>
            <a:lvl1pPr>
              <a:lnSpc>
                <a:spcPts val="4600"/>
              </a:lnSpc>
              <a:defRPr/>
            </a:lvl1pPr>
          </a:lstStyle>
          <a:p>
            <a:pPr rtl="0"/>
            <a:r>
              <a:rPr lang="en-GB" noProof="0"/>
              <a:t>Click to edit Master title style</a:t>
            </a:r>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rtlCol="0"/>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rtlCol="0" anchor="ctr"/>
          <a:lstStyle>
            <a:lvl1pPr marL="0" indent="0" algn="ctr">
              <a:buNone/>
              <a:defRPr/>
            </a:lvl1pPr>
          </a:lstStyle>
          <a:p>
            <a:pPr rtl="0"/>
            <a:r>
              <a:rPr lang="en-GB" noProof="0"/>
              <a:t>Click icon to add picture</a:t>
            </a:r>
          </a:p>
        </p:txBody>
      </p:sp>
    </p:spTree>
    <p:extLst>
      <p:ext uri="{BB962C8B-B14F-4D97-AF65-F5344CB8AC3E}">
        <p14:creationId xmlns:p14="http://schemas.microsoft.com/office/powerpoint/2010/main" val="2994636896"/>
      </p:ext>
    </p:extLst>
  </p:cSld>
  <p:clrMapOvr>
    <a:masterClrMapping/>
  </p:clrMapOvr>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rtlCol="0"/>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rtl="0"/>
            <a:r>
              <a:rPr lang="en-GB" noProof="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rtlCol="0" anchor="ctr"/>
          <a:lstStyle>
            <a:lvl1pPr marL="0" indent="0" algn="ctr">
              <a:buNone/>
              <a:defRPr>
                <a:solidFill>
                  <a:schemeClr val="bg1"/>
                </a:solidFill>
              </a:defRPr>
            </a:lvl1pPr>
          </a:lstStyle>
          <a:p>
            <a:pPr rtl="0"/>
            <a:endParaRPr lang="en-GB" noProof="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rtlCol="0"/>
          <a:lstStyle>
            <a:lvl1pPr>
              <a:lnSpc>
                <a:spcPts val="4320"/>
              </a:lnSpc>
              <a:defRPr>
                <a:solidFill>
                  <a:schemeClr val="tx1"/>
                </a:solidFill>
              </a:defRPr>
            </a:lvl1pPr>
          </a:lstStyle>
          <a:p>
            <a:pPr rtl="0"/>
            <a:r>
              <a:rPr lang="en-GB" noProof="0"/>
              <a:t>Click to edit Master title style</a:t>
            </a:r>
          </a:p>
        </p:txBody>
      </p:sp>
    </p:spTree>
    <p:extLst>
      <p:ext uri="{BB962C8B-B14F-4D97-AF65-F5344CB8AC3E}">
        <p14:creationId xmlns:p14="http://schemas.microsoft.com/office/powerpoint/2010/main" val="413438171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E26C-72A2-56EB-4031-B87E920BFB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3D4AB7-B2BA-D5E3-DB1E-2F32CA5866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57BEAD-716B-BFEC-7204-95D59A7E06AA}"/>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4B809A55-A70C-9A53-2B64-D4624DDE8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66A7F-5785-5FAA-7FEE-F2F6DFF5F948}"/>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990143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AF81-BBE8-05B7-E45A-836223B3B3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8BAF09-EF7B-8472-FBE7-399616E53B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A29AE2-F68E-BD6E-2471-43267194D89C}"/>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D5A1E4A4-DA4B-638F-F10C-810486F4A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1861F-96C5-DD15-E03C-39D8B69FF8B6}"/>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297017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AD90-F5EB-680A-ED1D-9753F3B3513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50E2A9-B19A-A7B5-066E-83E21B989E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BF7A8EF-6C27-B321-2735-A1E98745980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EA9CBE-F7EC-2529-7CDF-2AFEE35E2D52}"/>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6" name="Footer Placeholder 5">
            <a:extLst>
              <a:ext uri="{FF2B5EF4-FFF2-40B4-BE49-F238E27FC236}">
                <a16:creationId xmlns:a16="http://schemas.microsoft.com/office/drawing/2014/main" id="{A725AF9F-2AFE-2674-7DDB-6275A28FB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70B6D-7983-312E-14E3-57A2E459C002}"/>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216892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8C60-2F32-B71A-CFC4-FEB548CA838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5B935A3-BAA5-4DC1-652C-A4F8500C9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EA4BF52-1559-27EE-4370-3B360D107EC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E83503C-A84D-6AC1-4495-3851F0BEF2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D6E8CC-1620-C224-8E89-837FF74AE7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4766801-4084-54DF-2997-082ABB1B332D}"/>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8" name="Footer Placeholder 7">
            <a:extLst>
              <a:ext uri="{FF2B5EF4-FFF2-40B4-BE49-F238E27FC236}">
                <a16:creationId xmlns:a16="http://schemas.microsoft.com/office/drawing/2014/main" id="{6DFAD5C3-764B-67C6-CEA3-5195BC082C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2412F3-3B13-37B9-60B2-CA5DF274E4D9}"/>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4206000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7FD5-5EFD-3DE7-2D60-DCFB2C68DCB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01309E9-3213-11CC-AF02-1C1D7628E2EF}"/>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4" name="Footer Placeholder 3">
            <a:extLst>
              <a:ext uri="{FF2B5EF4-FFF2-40B4-BE49-F238E27FC236}">
                <a16:creationId xmlns:a16="http://schemas.microsoft.com/office/drawing/2014/main" id="{14654996-7A1F-7F33-66A1-1049C49F15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50E8C0-A2A7-000B-633E-004B2CD1F071}"/>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272483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DDE1A-DCFF-2EAA-7E3B-9774D00E717B}"/>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3" name="Footer Placeholder 2">
            <a:extLst>
              <a:ext uri="{FF2B5EF4-FFF2-40B4-BE49-F238E27FC236}">
                <a16:creationId xmlns:a16="http://schemas.microsoft.com/office/drawing/2014/main" id="{ED871FD2-568A-B44C-44FE-0F1CB4AA9A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244EC-BA6C-073E-CAD6-5DF257DAED46}"/>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158357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4EBE6-4C3E-CD6D-C51C-4D4DDAF4D4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6F68C5-BAFB-7029-FE1C-88AF69C84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936D60B-734C-4D1F-0475-ABBB98E32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AE6031-B89D-C795-F017-7D9B69698397}"/>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6" name="Footer Placeholder 5">
            <a:extLst>
              <a:ext uri="{FF2B5EF4-FFF2-40B4-BE49-F238E27FC236}">
                <a16:creationId xmlns:a16="http://schemas.microsoft.com/office/drawing/2014/main" id="{643DBD61-8C0D-A72E-DBEC-F1ABE4B4D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4408E-C5B4-336A-013D-42A2F063FC2B}"/>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196699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F42A-7FDD-0D10-1593-0D17591A6F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52B35A8-0AA9-4679-15E2-FD73C23CC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52F961-5531-D774-2576-FE1D6D410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1AD78B-1E1E-2B6A-E1E0-EE25C807D190}"/>
              </a:ext>
            </a:extLst>
          </p:cNvPr>
          <p:cNvSpPr>
            <a:spLocks noGrp="1"/>
          </p:cNvSpPr>
          <p:nvPr>
            <p:ph type="dt" sz="half" idx="10"/>
          </p:nvPr>
        </p:nvSpPr>
        <p:spPr/>
        <p:txBody>
          <a:bodyPr/>
          <a:lstStyle/>
          <a:p>
            <a:fld id="{4EF177B7-867A-AD46-AB54-C4BCAF38E9E0}" type="datetimeFigureOut">
              <a:rPr lang="en-US" smtClean="0"/>
              <a:t>5/31/22</a:t>
            </a:fld>
            <a:endParaRPr lang="en-US"/>
          </a:p>
        </p:txBody>
      </p:sp>
      <p:sp>
        <p:nvSpPr>
          <p:cNvPr id="6" name="Footer Placeholder 5">
            <a:extLst>
              <a:ext uri="{FF2B5EF4-FFF2-40B4-BE49-F238E27FC236}">
                <a16:creationId xmlns:a16="http://schemas.microsoft.com/office/drawing/2014/main" id="{464014E6-02E8-2332-2C05-6B2445F9B3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F96DA-898D-48BF-0560-7BE6E431A46B}"/>
              </a:ext>
            </a:extLst>
          </p:cNvPr>
          <p:cNvSpPr>
            <a:spLocks noGrp="1"/>
          </p:cNvSpPr>
          <p:nvPr>
            <p:ph type="sldNum" sz="quarter" idx="12"/>
          </p:nvPr>
        </p:nvSpPr>
        <p:spPr/>
        <p:txBody>
          <a:bodyPr/>
          <a:lstStyle/>
          <a:p>
            <a:fld id="{59256A75-8571-ED41-AB8C-98E730087980}" type="slidenum">
              <a:rPr lang="en-US" smtClean="0"/>
              <a:t>‹#›</a:t>
            </a:fld>
            <a:endParaRPr lang="en-US"/>
          </a:p>
        </p:txBody>
      </p:sp>
    </p:spTree>
    <p:extLst>
      <p:ext uri="{BB962C8B-B14F-4D97-AF65-F5344CB8AC3E}">
        <p14:creationId xmlns:p14="http://schemas.microsoft.com/office/powerpoint/2010/main" val="60520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50B270-508F-A582-5B6D-D9640D7F8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98BD37-1FAE-B846-660A-7B65F84AC4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CCD869-912B-BC54-2C8C-D374027056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177B7-867A-AD46-AB54-C4BCAF38E9E0}" type="datetimeFigureOut">
              <a:rPr lang="en-US" smtClean="0"/>
              <a:t>5/31/22</a:t>
            </a:fld>
            <a:endParaRPr lang="en-US"/>
          </a:p>
        </p:txBody>
      </p:sp>
      <p:sp>
        <p:nvSpPr>
          <p:cNvPr id="5" name="Footer Placeholder 4">
            <a:extLst>
              <a:ext uri="{FF2B5EF4-FFF2-40B4-BE49-F238E27FC236}">
                <a16:creationId xmlns:a16="http://schemas.microsoft.com/office/drawing/2014/main" id="{7545B049-FE34-74B7-4C5F-DF3BA202A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55E61-CE2E-E8EB-A13F-4BF2A2BB78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56A75-8571-ED41-AB8C-98E730087980}" type="slidenum">
              <a:rPr lang="en-US" smtClean="0"/>
              <a:t>‹#›</a:t>
            </a:fld>
            <a:endParaRPr lang="en-US"/>
          </a:p>
        </p:txBody>
      </p:sp>
    </p:spTree>
    <p:extLst>
      <p:ext uri="{BB962C8B-B14F-4D97-AF65-F5344CB8AC3E}">
        <p14:creationId xmlns:p14="http://schemas.microsoft.com/office/powerpoint/2010/main" val="1018667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www.thehiddenresponse.com/"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doi.org/10.3389/fnins.2020.598247" TargetMode="External"/><Relationship Id="rId5" Type="http://schemas.openxmlformats.org/officeDocument/2006/relationships/hyperlink" Target="https://doi.org/10.3389/fnins.2020.00692" TargetMode="External"/><Relationship Id="rId4" Type="http://schemas.openxmlformats.org/officeDocument/2006/relationships/hyperlink" Target="https://doi.org/10.3389/fnins.2018.00477"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2.jpeg"/><Relationship Id="rId4" Type="http://schemas.openxmlformats.org/officeDocument/2006/relationships/image" Target="../media/image6.jpeg"/><Relationship Id="rId9" Type="http://schemas.openxmlformats.org/officeDocument/2006/relationships/hyperlink" Target="https://en.wikipedia.org/wiki/Isidore_Iso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hyperlink" Target="https://www.contemporaryceramics.uk/makers/sandy-brown/" TargetMode="Externa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ted.com/speakers/mae_jemison"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tanding on a rock while looking at the ocean wave with outstretched arms">
            <a:extLst>
              <a:ext uri="{FF2B5EF4-FFF2-40B4-BE49-F238E27FC236}">
                <a16:creationId xmlns:a16="http://schemas.microsoft.com/office/drawing/2014/main" id="{8C1A64BB-92C4-44CC-9AB7-8416F1B9BF5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solidFill>
            <a:srgbClr val="6768AB">
              <a:alpha val="75000"/>
            </a:srgbClr>
          </a:solidFill>
        </p:spPr>
      </p:pic>
      <p:sp>
        <p:nvSpPr>
          <p:cNvPr id="9" name="Rectangle 8" descr="Shaded overlay">
            <a:extLst>
              <a:ext uri="{FF2B5EF4-FFF2-40B4-BE49-F238E27FC236}">
                <a16:creationId xmlns:a16="http://schemas.microsoft.com/office/drawing/2014/main" id="{558C501A-DC1F-4BA4-BFFA-44EF8845A384}"/>
              </a:ext>
            </a:extLst>
          </p:cNvPr>
          <p:cNvSpPr/>
          <p:nvPr/>
        </p:nvSpPr>
        <p:spPr>
          <a:xfrm>
            <a:off x="0" y="0"/>
            <a:ext cx="12192000" cy="6858000"/>
          </a:xfrm>
          <a:prstGeom prst="rect">
            <a:avLst/>
          </a:prstGeom>
          <a:solidFill>
            <a:srgbClr val="6768AB">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3">
            <a:extLst>
              <a:ext uri="{FF2B5EF4-FFF2-40B4-BE49-F238E27FC236}">
                <a16:creationId xmlns:a16="http://schemas.microsoft.com/office/drawing/2014/main" id="{135A981B-6487-4B00-9EAF-D0D748FA6014}"/>
              </a:ext>
            </a:extLst>
          </p:cNvPr>
          <p:cNvSpPr>
            <a:spLocks noGrp="1"/>
          </p:cNvSpPr>
          <p:nvPr>
            <p:ph type="title"/>
          </p:nvPr>
        </p:nvSpPr>
        <p:spPr>
          <a:xfrm>
            <a:off x="514351" y="292421"/>
            <a:ext cx="4843464" cy="1289529"/>
          </a:xfrm>
        </p:spPr>
        <p:txBody>
          <a:bodyPr rtlCol="0">
            <a:normAutofit fontScale="90000"/>
          </a:bodyPr>
          <a:lstStyle/>
          <a:p>
            <a:r>
              <a:rPr lang="en-US" dirty="0"/>
              <a:t>“Allow me to introduce you to the project.”</a:t>
            </a:r>
            <a:endParaRPr lang="en-GB" dirty="0"/>
          </a:p>
        </p:txBody>
      </p:sp>
      <p:sp>
        <p:nvSpPr>
          <p:cNvPr id="6" name="Text Placeholder 5">
            <a:extLst>
              <a:ext uri="{FF2B5EF4-FFF2-40B4-BE49-F238E27FC236}">
                <a16:creationId xmlns:a16="http://schemas.microsoft.com/office/drawing/2014/main" id="{B43F7E3B-CE99-4770-8587-6554C15693F8}"/>
              </a:ext>
            </a:extLst>
          </p:cNvPr>
          <p:cNvSpPr>
            <a:spLocks noGrp="1"/>
          </p:cNvSpPr>
          <p:nvPr>
            <p:ph type="body" sz="quarter" idx="14"/>
          </p:nvPr>
        </p:nvSpPr>
        <p:spPr>
          <a:xfrm>
            <a:off x="171450" y="1581950"/>
            <a:ext cx="5186364" cy="5104600"/>
          </a:xfrm>
        </p:spPr>
        <p:txBody>
          <a:bodyPr rtlCol="0"/>
          <a:lstStyle/>
          <a:p>
            <a:r>
              <a:rPr lang="en-US" dirty="0"/>
              <a:t> </a:t>
            </a:r>
            <a:endParaRPr lang="en-GB" dirty="0"/>
          </a:p>
          <a:p>
            <a:r>
              <a:rPr lang="en-GB" dirty="0"/>
              <a:t>We would like to introduce you to our Arts Council England funded arts project, which investigates the Hidden Response: the feedback found in the brain when we engage in or consider art. We would like to work with you.</a:t>
            </a:r>
          </a:p>
          <a:p>
            <a:r>
              <a:rPr lang="en-GB" dirty="0"/>
              <a:t>“We intend to explore the Hidden Response, that is to examine the reaction of the brain through EEG (electroencephalogram) and BCI (brain control technologies). exploring the possibilities of genetic disposition in Art, exploring entrainment, pareidolia and other phenomena, this will be achieved both in a gallery and a fringe setting.”</a:t>
            </a:r>
          </a:p>
        </p:txBody>
      </p:sp>
      <p:pic>
        <p:nvPicPr>
          <p:cNvPr id="3" name="Picture 2" descr="A picture containing text, sign of the up coming exhibition.&#10;&#10;Description automatically generated">
            <a:extLst>
              <a:ext uri="{FF2B5EF4-FFF2-40B4-BE49-F238E27FC236}">
                <a16:creationId xmlns:a16="http://schemas.microsoft.com/office/drawing/2014/main" id="{EA52D997-4EFB-D7B2-09CF-C20B9545BE52}"/>
              </a:ext>
            </a:extLst>
          </p:cNvPr>
          <p:cNvPicPr>
            <a:picLocks noChangeAspect="1"/>
          </p:cNvPicPr>
          <p:nvPr/>
        </p:nvPicPr>
        <p:blipFill>
          <a:blip r:embed="rId4"/>
          <a:stretch>
            <a:fillRect/>
          </a:stretch>
        </p:blipFill>
        <p:spPr>
          <a:xfrm>
            <a:off x="5357814" y="207641"/>
            <a:ext cx="6594727" cy="6357938"/>
          </a:xfrm>
          <a:prstGeom prst="rect">
            <a:avLst/>
          </a:prstGeom>
        </p:spPr>
      </p:pic>
      <p:sp>
        <p:nvSpPr>
          <p:cNvPr id="5" name="TextBox 4">
            <a:extLst>
              <a:ext uri="{FF2B5EF4-FFF2-40B4-BE49-F238E27FC236}">
                <a16:creationId xmlns:a16="http://schemas.microsoft.com/office/drawing/2014/main" id="{2AA26FC9-72C4-EB50-E256-BF5C4072B13A}"/>
              </a:ext>
            </a:extLst>
          </p:cNvPr>
          <p:cNvSpPr txBox="1"/>
          <p:nvPr/>
        </p:nvSpPr>
        <p:spPr>
          <a:xfrm>
            <a:off x="5512429" y="1339702"/>
            <a:ext cx="6353506" cy="1661993"/>
          </a:xfrm>
          <a:prstGeom prst="rect">
            <a:avLst/>
          </a:prstGeom>
          <a:solidFill>
            <a:srgbClr val="FFFF00"/>
          </a:solidFill>
        </p:spPr>
        <p:txBody>
          <a:bodyPr wrap="square" rtlCol="0">
            <a:spAutoFit/>
          </a:bodyPr>
          <a:lstStyle/>
          <a:p>
            <a:r>
              <a:rPr lang="en-GB" sz="2800" b="1" dirty="0"/>
              <a:t>SO... WE HAVE EXTENDED THE DEADLINE- 01/07/22. 12pm (Midday)</a:t>
            </a:r>
          </a:p>
          <a:p>
            <a:r>
              <a:rPr lang="en-GB" sz="2800" b="1" dirty="0">
                <a:ln>
                  <a:solidFill>
                    <a:schemeClr val="tx1"/>
                  </a:solidFill>
                </a:ln>
              </a:rPr>
              <a:t>See the website for details.</a:t>
            </a:r>
          </a:p>
          <a:p>
            <a:r>
              <a:rPr lang="en-US" b="1" dirty="0">
                <a:ln>
                  <a:solidFill>
                    <a:schemeClr val="tx1"/>
                  </a:solidFill>
                </a:ln>
                <a:hlinkClick r:id="rId5"/>
              </a:rPr>
              <a:t>https://www.thehiddenresponse.com</a:t>
            </a:r>
            <a:endParaRPr lang="en-US" b="1" dirty="0">
              <a:ln>
                <a:solidFill>
                  <a:schemeClr val="tx1"/>
                </a:solidFill>
              </a:ln>
            </a:endParaRPr>
          </a:p>
        </p:txBody>
      </p:sp>
    </p:spTree>
    <p:extLst>
      <p:ext uri="{BB962C8B-B14F-4D97-AF65-F5344CB8AC3E}">
        <p14:creationId xmlns:p14="http://schemas.microsoft.com/office/powerpoint/2010/main" val="3898511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Freeform: Shape 14">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6">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9B1C38D6-98DC-194D-9211-29C3D579A95E}"/>
              </a:ext>
            </a:extLst>
          </p:cNvPr>
          <p:cNvSpPr/>
          <p:nvPr/>
        </p:nvSpPr>
        <p:spPr>
          <a:xfrm>
            <a:off x="2316373" y="-388089"/>
            <a:ext cx="7559252" cy="763417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EDAF87-70C5-1777-A9E4-47F0258B70FA}"/>
              </a:ext>
            </a:extLst>
          </p:cNvPr>
          <p:cNvSpPr/>
          <p:nvPr/>
        </p:nvSpPr>
        <p:spPr>
          <a:xfrm>
            <a:off x="2316375" y="2304606"/>
            <a:ext cx="7559252" cy="21477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D236925D-5283-8F26-DB0A-D1F3FDF0EAA7}"/>
              </a:ext>
            </a:extLst>
          </p:cNvPr>
          <p:cNvSpPr txBox="1">
            <a:spLocks/>
          </p:cNvSpPr>
          <p:nvPr/>
        </p:nvSpPr>
        <p:spPr>
          <a:xfrm>
            <a:off x="-435935" y="287079"/>
            <a:ext cx="13024883" cy="1924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lumMod val="95000"/>
                    <a:lumOff val="5000"/>
                  </a:schemeClr>
                </a:solidFill>
              </a:rPr>
              <a:t>THE HIDDEN</a:t>
            </a:r>
          </a:p>
          <a:p>
            <a:pPr algn="ctr"/>
            <a:r>
              <a:rPr lang="en-US" sz="5400" dirty="0">
                <a:solidFill>
                  <a:schemeClr val="bg1">
                    <a:lumMod val="95000"/>
                    <a:lumOff val="5000"/>
                  </a:schemeClr>
                </a:solidFill>
              </a:rPr>
              <a:t>RESPONSE .</a:t>
            </a:r>
          </a:p>
        </p:txBody>
      </p:sp>
      <p:sp>
        <p:nvSpPr>
          <p:cNvPr id="2" name="Title 1">
            <a:extLst>
              <a:ext uri="{FF2B5EF4-FFF2-40B4-BE49-F238E27FC236}">
                <a16:creationId xmlns:a16="http://schemas.microsoft.com/office/drawing/2014/main" id="{CD40FABF-8124-2C45-E9B8-99C18543D4E4}"/>
              </a:ext>
            </a:extLst>
          </p:cNvPr>
          <p:cNvSpPr>
            <a:spLocks noGrp="1"/>
          </p:cNvSpPr>
          <p:nvPr>
            <p:ph type="title"/>
          </p:nvPr>
        </p:nvSpPr>
        <p:spPr>
          <a:xfrm>
            <a:off x="2817629" y="4646426"/>
            <a:ext cx="6655980" cy="1669314"/>
          </a:xfrm>
        </p:spPr>
        <p:txBody>
          <a:bodyPr vert="horz" lIns="91440" tIns="45720" rIns="91440" bIns="45720" rtlCol="0" anchor="ctr">
            <a:normAutofit/>
          </a:bodyPr>
          <a:lstStyle/>
          <a:p>
            <a:pPr algn="ctr"/>
            <a:r>
              <a:rPr lang="en-US" sz="5400" dirty="0">
                <a:solidFill>
                  <a:schemeClr val="bg1">
                    <a:lumMod val="95000"/>
                    <a:lumOff val="5000"/>
                  </a:schemeClr>
                </a:solidFill>
              </a:rPr>
              <a:t>We know the journey not the destination.</a:t>
            </a:r>
          </a:p>
        </p:txBody>
      </p:sp>
    </p:spTree>
    <p:extLst>
      <p:ext uri="{BB962C8B-B14F-4D97-AF65-F5344CB8AC3E}">
        <p14:creationId xmlns:p14="http://schemas.microsoft.com/office/powerpoint/2010/main" val="1399957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7"/>
                                        </p:tgtEl>
                                        <p:attrNameLst>
                                          <p:attrName>style.visibility</p:attrName>
                                        </p:attrNameLst>
                                      </p:cBhvr>
                                      <p:to>
                                        <p:strVal val="visible"/>
                                      </p:to>
                                    </p:set>
                                    <p:animEffect transition="in" filter="fade">
                                      <p:cBhvr>
                                        <p:cTn id="10" dur="4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BFB67817-00BB-4A40-D09C-770307EB0DF1}"/>
              </a:ext>
            </a:extLst>
          </p:cNvPr>
          <p:cNvSpPr/>
          <p:nvPr/>
        </p:nvSpPr>
        <p:spPr>
          <a:xfrm>
            <a:off x="-37156" y="1148109"/>
            <a:ext cx="3987248" cy="566847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Placeholder 12" descr="textured patterns on reflective background. giving the impression of tree bark.">
            <a:extLst>
              <a:ext uri="{FF2B5EF4-FFF2-40B4-BE49-F238E27FC236}">
                <a16:creationId xmlns:a16="http://schemas.microsoft.com/office/drawing/2014/main" id="{E6A8DD7D-03FE-4E34-BC50-4488924D5D85}"/>
              </a:ext>
            </a:extLst>
          </p:cNvPr>
          <p:cNvPicPr>
            <a:picLocks noGrp="1" noChangeAspect="1"/>
          </p:cNvPicPr>
          <p:nvPr>
            <p:ph type="pic" sz="quarter" idx="15"/>
          </p:nvPr>
        </p:nvPicPr>
        <p:blipFill>
          <a:blip r:embed="rId3">
            <a:alphaModFix amt="53000"/>
          </a:blip>
          <a:srcRect t="12531" b="12531"/>
          <a:stretch/>
        </p:blipFill>
        <p:spPr>
          <a:xfrm>
            <a:off x="5229164" y="0"/>
            <a:ext cx="6329424" cy="6202918"/>
          </a:xfrm>
        </p:spPr>
      </p:pic>
      <p:sp>
        <p:nvSpPr>
          <p:cNvPr id="4" name="Rounded Rectangle 3">
            <a:extLst>
              <a:ext uri="{FF2B5EF4-FFF2-40B4-BE49-F238E27FC236}">
                <a16:creationId xmlns:a16="http://schemas.microsoft.com/office/drawing/2014/main" id="{88663EC4-AC6C-FF07-4EE1-D4E3F415000F}"/>
              </a:ext>
            </a:extLst>
          </p:cNvPr>
          <p:cNvSpPr/>
          <p:nvPr/>
        </p:nvSpPr>
        <p:spPr>
          <a:xfrm>
            <a:off x="4249558" y="363293"/>
            <a:ext cx="2803874" cy="620291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A44986A6-583D-4323-BBE6-0C4C3B1464BF}"/>
              </a:ext>
            </a:extLst>
          </p:cNvPr>
          <p:cNvSpPr>
            <a:spLocks noGrp="1"/>
          </p:cNvSpPr>
          <p:nvPr>
            <p:ph type="title"/>
          </p:nvPr>
        </p:nvSpPr>
        <p:spPr>
          <a:xfrm>
            <a:off x="457199" y="400052"/>
            <a:ext cx="3619501" cy="517244"/>
          </a:xfrm>
        </p:spPr>
        <p:txBody>
          <a:bodyPr rtlCol="0">
            <a:normAutofit/>
          </a:bodyPr>
          <a:lstStyle/>
          <a:p>
            <a:pPr rtl="0"/>
            <a:r>
              <a:rPr lang="en-GB" sz="2800" dirty="0"/>
              <a:t>Who, what, why …</a:t>
            </a:r>
          </a:p>
        </p:txBody>
      </p:sp>
      <p:sp>
        <p:nvSpPr>
          <p:cNvPr id="3" name="Text Placeholder 2">
            <a:extLst>
              <a:ext uri="{FF2B5EF4-FFF2-40B4-BE49-F238E27FC236}">
                <a16:creationId xmlns:a16="http://schemas.microsoft.com/office/drawing/2014/main" id="{7B91B0F8-EDCA-43C7-A602-F46DA2202AA8}"/>
              </a:ext>
            </a:extLst>
          </p:cNvPr>
          <p:cNvSpPr>
            <a:spLocks noGrp="1"/>
          </p:cNvSpPr>
          <p:nvPr>
            <p:ph type="body" sz="quarter" idx="14"/>
          </p:nvPr>
        </p:nvSpPr>
        <p:spPr>
          <a:xfrm>
            <a:off x="228600" y="1391478"/>
            <a:ext cx="3606205" cy="5052740"/>
          </a:xfrm>
        </p:spPr>
        <p:txBody>
          <a:bodyPr rtlCol="0">
            <a:noAutofit/>
          </a:bodyPr>
          <a:lstStyle/>
          <a:p>
            <a:r>
              <a:rPr lang="en-GB" dirty="0"/>
              <a:t>The project is the brainchild of lead Artist John Baldwin, an Alumni of Plymouth University a Artist with disabilities. John has Exhibited in collaborative exhibitions at the Venice Biennial, Hamburg Altonale, the Arts institute formally Peninsular arts, and the Tate Liverpool. </a:t>
            </a:r>
          </a:p>
          <a:p>
            <a:r>
              <a:rPr lang="en-GB" dirty="0"/>
              <a:t>Using BCI technology, by Emotiv, a leading EEG headset developer; allows us real-time EEG data and feedback. </a:t>
            </a:r>
          </a:p>
          <a:p>
            <a:endParaRPr lang="en-GB" sz="1200" dirty="0"/>
          </a:p>
          <a:p>
            <a:endParaRPr lang="en-GB" dirty="0"/>
          </a:p>
        </p:txBody>
      </p:sp>
      <p:sp>
        <p:nvSpPr>
          <p:cNvPr id="16" name="Rectangle 15">
            <a:extLst>
              <a:ext uri="{FF2B5EF4-FFF2-40B4-BE49-F238E27FC236}">
                <a16:creationId xmlns:a16="http://schemas.microsoft.com/office/drawing/2014/main" id="{F41CB42D-A527-44ED-ADE2-30B3266BAFB1}"/>
              </a:ext>
              <a:ext uri="{C183D7F6-B498-43B3-948B-1728B52AA6E4}">
                <adec:decorative xmlns:adec="http://schemas.microsoft.com/office/drawing/2017/decorative" val="1"/>
              </a:ext>
            </a:extLst>
          </p:cNvPr>
          <p:cNvSpPr/>
          <p:nvPr/>
        </p:nvSpPr>
        <p:spPr>
          <a:xfrm>
            <a:off x="228600" y="241300"/>
            <a:ext cx="11772900" cy="640080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2ECAA56B-DB1A-1472-D995-7A24261B0FA2}"/>
              </a:ext>
            </a:extLst>
          </p:cNvPr>
          <p:cNvSpPr txBox="1"/>
          <p:nvPr/>
        </p:nvSpPr>
        <p:spPr>
          <a:xfrm>
            <a:off x="4356871" y="1051713"/>
            <a:ext cx="2604097" cy="3381888"/>
          </a:xfrm>
          <a:prstGeom prst="rect">
            <a:avLst/>
          </a:prstGeom>
          <a:noFill/>
        </p:spPr>
        <p:txBody>
          <a:bodyPr wrap="square" rtlCol="0">
            <a:spAutoFit/>
          </a:bodyPr>
          <a:lstStyle/>
          <a:p>
            <a:pPr>
              <a:lnSpc>
                <a:spcPct val="150000"/>
              </a:lnSpc>
            </a:pPr>
            <a:r>
              <a:rPr lang="en-GB" sz="1200" dirty="0">
                <a:solidFill>
                  <a:schemeClr val="bg1"/>
                </a:solidFill>
              </a:rPr>
              <a:t>Brain computer interface is one of the most promising and increasingly popular technologies for assisting and improving communication/control for motor paralysis (e.g., paraplegia or quadriplegia) due to stroke, spinal cord injury, cerebral palsy, and amyotrophic lateral sclerosis (ALS). Eye-tracking technology also allows paralyzed people to control external devices.</a:t>
            </a:r>
            <a:endParaRPr lang="en-US" sz="1200" dirty="0">
              <a:solidFill>
                <a:schemeClr val="bg1"/>
              </a:solidFill>
            </a:endParaRPr>
          </a:p>
        </p:txBody>
      </p:sp>
      <p:sp>
        <p:nvSpPr>
          <p:cNvPr id="8" name="Rounded Rectangle 7">
            <a:extLst>
              <a:ext uri="{FF2B5EF4-FFF2-40B4-BE49-F238E27FC236}">
                <a16:creationId xmlns:a16="http://schemas.microsoft.com/office/drawing/2014/main" id="{E7E2A939-0A00-A553-5CD7-FCCA376D459A}"/>
              </a:ext>
            </a:extLst>
          </p:cNvPr>
          <p:cNvSpPr/>
          <p:nvPr/>
        </p:nvSpPr>
        <p:spPr>
          <a:xfrm>
            <a:off x="7178531" y="154459"/>
            <a:ext cx="4231461" cy="453195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757336-3276-523A-9BAF-91FC6B44BEE4}"/>
              </a:ext>
            </a:extLst>
          </p:cNvPr>
          <p:cNvSpPr txBox="1"/>
          <p:nvPr/>
        </p:nvSpPr>
        <p:spPr>
          <a:xfrm>
            <a:off x="7180040" y="1441967"/>
            <a:ext cx="3929121" cy="2550891"/>
          </a:xfrm>
          <a:prstGeom prst="rect">
            <a:avLst/>
          </a:prstGeom>
          <a:noFill/>
        </p:spPr>
        <p:txBody>
          <a:bodyPr wrap="square" rtlCol="0">
            <a:spAutoFit/>
          </a:bodyPr>
          <a:lstStyle/>
          <a:p>
            <a:pPr>
              <a:lnSpc>
                <a:spcPct val="150000"/>
              </a:lnSpc>
            </a:pPr>
            <a:r>
              <a:rPr lang="en-GB" sz="1200" dirty="0">
                <a:solidFill>
                  <a:schemeClr val="bg1"/>
                </a:solidFill>
              </a:rPr>
              <a:t>Non-invasive EEG-based BCIs can be classified as “evoked” or “spontaneous.” An evoked BCI exploits a strong characteristic of the EEG, the so-called evoked potential, which reflects the immediate automatic responses of the brain to some external stimuli. Spontaneous BCIs are based on the analysis of EEG phenomena associated with various aspects of brain function related to mental tasks carried out by the BCI user at their own will.</a:t>
            </a:r>
            <a:endParaRPr lang="en-US" sz="1200" dirty="0">
              <a:solidFill>
                <a:schemeClr val="bg1"/>
              </a:solidFill>
            </a:endParaRPr>
          </a:p>
        </p:txBody>
      </p:sp>
      <p:sp>
        <p:nvSpPr>
          <p:cNvPr id="11" name="Rounded Rectangle 10">
            <a:extLst>
              <a:ext uri="{FF2B5EF4-FFF2-40B4-BE49-F238E27FC236}">
                <a16:creationId xmlns:a16="http://schemas.microsoft.com/office/drawing/2014/main" id="{906D77BA-29D4-DFB8-2427-CD5D3624E6D3}"/>
              </a:ext>
            </a:extLst>
          </p:cNvPr>
          <p:cNvSpPr/>
          <p:nvPr/>
        </p:nvSpPr>
        <p:spPr>
          <a:xfrm>
            <a:off x="4019923" y="4686411"/>
            <a:ext cx="8115756" cy="181258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BCI-induced brain plasticity might contribute to the treatment of high-order cortical dysfunctions, such as improving social and emotional behaviours in autism spectrum disorder (</a:t>
            </a:r>
            <a:r>
              <a:rPr lang="en-GB" sz="1200" b="1" dirty="0">
                <a:solidFill>
                  <a:schemeClr val="tx1"/>
                </a:solidFill>
                <a:hlinkClick r:id="rId4">
                  <a:extLst>
                    <a:ext uri="{A12FA001-AC4F-418D-AE19-62706E023703}">
                      <ahyp:hlinkClr xmlns:ahyp="http://schemas.microsoft.com/office/drawing/2018/hyperlinkcolor" val="tx"/>
                    </a:ext>
                  </a:extLst>
                </a:hlinkClick>
              </a:rPr>
              <a:t>Amaral et al.</a:t>
            </a:r>
            <a:r>
              <a:rPr lang="en-GB" sz="1200" b="1" dirty="0">
                <a:solidFill>
                  <a:schemeClr val="tx1"/>
                </a:solidFill>
              </a:rPr>
              <a:t>), training inhibitory control and working memory in ADHD, as well as contributing to the rehabilitation of cognitive deficits related to dementia. Moreover, BCI-based brain training can help preserve cognitive performance in healthy older adults, promoting successful aging and reducing the social burden of the population's increasing aging. BCIs are also used to establish closed-loop control of brain sensing and stimulation technology to improve, for example, tremor, or to provide sensation.</a:t>
            </a:r>
            <a:endParaRPr lang="en-US" sz="1200" b="1" dirty="0">
              <a:solidFill>
                <a:schemeClr val="tx1"/>
              </a:solidFill>
            </a:endParaRPr>
          </a:p>
        </p:txBody>
      </p:sp>
      <p:sp>
        <p:nvSpPr>
          <p:cNvPr id="5" name="TextBox 4">
            <a:extLst>
              <a:ext uri="{FF2B5EF4-FFF2-40B4-BE49-F238E27FC236}">
                <a16:creationId xmlns:a16="http://schemas.microsoft.com/office/drawing/2014/main" id="{6AA39C58-AF16-2159-0953-B208AB9796D5}"/>
              </a:ext>
            </a:extLst>
          </p:cNvPr>
          <p:cNvSpPr txBox="1"/>
          <p:nvPr/>
        </p:nvSpPr>
        <p:spPr>
          <a:xfrm>
            <a:off x="5421064" y="639480"/>
            <a:ext cx="5009322" cy="338554"/>
          </a:xfrm>
          <a:prstGeom prst="rect">
            <a:avLst/>
          </a:prstGeom>
          <a:solidFill>
            <a:srgbClr val="92D050"/>
          </a:solidFill>
        </p:spPr>
        <p:txBody>
          <a:bodyPr wrap="square" rtlCol="0">
            <a:spAutoFit/>
          </a:bodyPr>
          <a:lstStyle/>
          <a:p>
            <a:r>
              <a:rPr lang="en-GB" sz="800" b="1" dirty="0"/>
              <a:t>MINI REVIEW article</a:t>
            </a:r>
          </a:p>
          <a:p>
            <a:r>
              <a:rPr lang="en-GB" sz="800" dirty="0"/>
              <a:t>Front. </a:t>
            </a:r>
            <a:r>
              <a:rPr lang="en-GB" sz="800" dirty="0" err="1"/>
              <a:t>Neurosci</a:t>
            </a:r>
            <a:r>
              <a:rPr lang="en-GB" sz="800" dirty="0"/>
              <a:t>., 30 June 2020 | </a:t>
            </a:r>
            <a:r>
              <a:rPr lang="en-GB" sz="800" dirty="0">
                <a:hlinkClick r:id="rId5">
                  <a:extLst>
                    <a:ext uri="{A12FA001-AC4F-418D-AE19-62706E023703}">
                      <ahyp:hlinkClr xmlns:ahyp="http://schemas.microsoft.com/office/drawing/2018/hyperlinkcolor" val="tx"/>
                    </a:ext>
                  </a:extLst>
                </a:hlinkClick>
              </a:rPr>
              <a:t>https://doi.org/10.3389/fnins.2020.00692</a:t>
            </a:r>
            <a:endParaRPr lang="en-GB" sz="800" dirty="0"/>
          </a:p>
        </p:txBody>
      </p:sp>
      <p:sp>
        <p:nvSpPr>
          <p:cNvPr id="12" name="Rectangle 11">
            <a:extLst>
              <a:ext uri="{FF2B5EF4-FFF2-40B4-BE49-F238E27FC236}">
                <a16:creationId xmlns:a16="http://schemas.microsoft.com/office/drawing/2014/main" id="{F039FE9F-7912-3FC4-B11C-AE9ED4645628}"/>
              </a:ext>
            </a:extLst>
          </p:cNvPr>
          <p:cNvSpPr/>
          <p:nvPr/>
        </p:nvSpPr>
        <p:spPr>
          <a:xfrm>
            <a:off x="3965989" y="66812"/>
            <a:ext cx="156961" cy="456482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04BF39-1C58-EBCD-7C46-0D54D40D87CF}"/>
              </a:ext>
            </a:extLst>
          </p:cNvPr>
          <p:cNvSpPr/>
          <p:nvPr/>
        </p:nvSpPr>
        <p:spPr>
          <a:xfrm>
            <a:off x="410949" y="917296"/>
            <a:ext cx="3423856" cy="134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AA1360C-3083-F0D6-F9AB-F9575FDF09E3}"/>
              </a:ext>
            </a:extLst>
          </p:cNvPr>
          <p:cNvSpPr/>
          <p:nvPr/>
        </p:nvSpPr>
        <p:spPr>
          <a:xfrm>
            <a:off x="4215849" y="6455728"/>
            <a:ext cx="5311210" cy="360860"/>
          </a:xfrm>
          <a:prstGeom prst="roundRect">
            <a:avLst>
              <a:gd name="adj" fmla="val 50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800" b="1" dirty="0"/>
              <a:t>EDITORIAL article</a:t>
            </a:r>
          </a:p>
          <a:p>
            <a:r>
              <a:rPr lang="en-GB" sz="800" dirty="0"/>
              <a:t>Front. </a:t>
            </a:r>
            <a:r>
              <a:rPr lang="en-GB" sz="800" dirty="0" err="1"/>
              <a:t>Neurosci</a:t>
            </a:r>
            <a:r>
              <a:rPr lang="en-GB" sz="800" dirty="0"/>
              <a:t>., 16 December 2020 </a:t>
            </a:r>
            <a:r>
              <a:rPr lang="en-GB" sz="800" dirty="0">
                <a:solidFill>
                  <a:schemeClr val="bg1"/>
                </a:solidFill>
              </a:rPr>
              <a:t>| </a:t>
            </a:r>
            <a:r>
              <a:rPr lang="en-GB" sz="800" dirty="0">
                <a:solidFill>
                  <a:schemeClr val="bg1"/>
                </a:solidFill>
                <a:hlinkClick r:id="rId6">
                  <a:extLst>
                    <a:ext uri="{A12FA001-AC4F-418D-AE19-62706E023703}">
                      <ahyp:hlinkClr xmlns:ahyp="http://schemas.microsoft.com/office/drawing/2018/hyperlinkcolor" val="tx"/>
                    </a:ext>
                  </a:extLst>
                </a:hlinkClick>
              </a:rPr>
              <a:t>https://doi.org/10.3389/fnins.2020.598247</a:t>
            </a:r>
            <a:endParaRPr lang="en-GB" sz="800" dirty="0">
              <a:solidFill>
                <a:schemeClr val="bg1"/>
              </a:solidFill>
            </a:endParaRPr>
          </a:p>
        </p:txBody>
      </p:sp>
      <p:sp>
        <p:nvSpPr>
          <p:cNvPr id="15" name="TextBox 14">
            <a:extLst>
              <a:ext uri="{FF2B5EF4-FFF2-40B4-BE49-F238E27FC236}">
                <a16:creationId xmlns:a16="http://schemas.microsoft.com/office/drawing/2014/main" id="{76D010C6-9C72-6BA0-3F1A-FACDCBBB0660}"/>
              </a:ext>
            </a:extLst>
          </p:cNvPr>
          <p:cNvSpPr txBox="1"/>
          <p:nvPr/>
        </p:nvSpPr>
        <p:spPr>
          <a:xfrm>
            <a:off x="5674970" y="4245668"/>
            <a:ext cx="3126163" cy="523220"/>
          </a:xfrm>
          <a:prstGeom prst="rect">
            <a:avLst/>
          </a:prstGeom>
          <a:solidFill>
            <a:schemeClr val="accent5"/>
          </a:solidFill>
        </p:spPr>
        <p:txBody>
          <a:bodyPr wrap="square" rtlCol="0">
            <a:spAutoFit/>
          </a:bodyPr>
          <a:lstStyle/>
          <a:p>
            <a:r>
              <a:rPr lang="en-US" sz="2800" dirty="0">
                <a:solidFill>
                  <a:schemeClr val="bg1"/>
                </a:solidFill>
              </a:rPr>
              <a:t>   …  &amp; WELLNESS.</a:t>
            </a:r>
          </a:p>
        </p:txBody>
      </p:sp>
    </p:spTree>
    <p:extLst>
      <p:ext uri="{BB962C8B-B14F-4D97-AF65-F5344CB8AC3E}">
        <p14:creationId xmlns:p14="http://schemas.microsoft.com/office/powerpoint/2010/main" val="270817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AAB074A7-4041-BA61-82B5-AF157BCE86A1}"/>
              </a:ext>
            </a:extLst>
          </p:cNvPr>
          <p:cNvPicPr>
            <a:picLocks noGrp="1" noChangeAspect="1"/>
          </p:cNvPicPr>
          <p:nvPr>
            <p:ph type="pic" sz="quarter" idx="14"/>
          </p:nvPr>
        </p:nvPicPr>
        <p:blipFill>
          <a:blip r:embed="rId2"/>
          <a:srcRect l="1600" r="1600"/>
          <a:stretch>
            <a:fillRect/>
          </a:stretch>
        </p:blipFill>
        <p:spPr>
          <a:xfrm>
            <a:off x="0" y="0"/>
            <a:ext cx="12192000" cy="6934556"/>
          </a:xfrm>
        </p:spPr>
      </p:pic>
      <p:pic>
        <p:nvPicPr>
          <p:cNvPr id="18" name="Picture Placeholder 17" descr="A picture containing plant&#10;&#10;Description automatically generated">
            <a:extLst>
              <a:ext uri="{FF2B5EF4-FFF2-40B4-BE49-F238E27FC236}">
                <a16:creationId xmlns:a16="http://schemas.microsoft.com/office/drawing/2014/main" id="{A4CE3AA1-DA3A-521A-67F2-AC3959C3C0E4}"/>
              </a:ext>
            </a:extLst>
          </p:cNvPr>
          <p:cNvPicPr>
            <a:picLocks noGrp="1" noChangeAspect="1"/>
          </p:cNvPicPr>
          <p:nvPr>
            <p:ph type="pic" sz="quarter" idx="17"/>
          </p:nvPr>
        </p:nvPicPr>
        <p:blipFill>
          <a:blip r:embed="rId3"/>
          <a:srcRect t="11985" b="11985"/>
          <a:stretch>
            <a:fillRect/>
          </a:stretch>
        </p:blipFill>
        <p:spPr>
          <a:xfrm>
            <a:off x="187825" y="355950"/>
            <a:ext cx="6789047" cy="6005301"/>
          </a:xfrm>
        </p:spPr>
      </p:pic>
      <p:pic>
        <p:nvPicPr>
          <p:cNvPr id="14" name="Picture Placeholder 13" descr="A picture containing text&#10;&#10;Description automatically generated">
            <a:extLst>
              <a:ext uri="{FF2B5EF4-FFF2-40B4-BE49-F238E27FC236}">
                <a16:creationId xmlns:a16="http://schemas.microsoft.com/office/drawing/2014/main" id="{C03C9086-7D57-77C1-2FC6-726ABE173FF3}"/>
              </a:ext>
            </a:extLst>
          </p:cNvPr>
          <p:cNvPicPr>
            <a:picLocks noGrp="1" noChangeAspect="1"/>
          </p:cNvPicPr>
          <p:nvPr>
            <p:ph type="pic" sz="quarter" idx="13"/>
          </p:nvPr>
        </p:nvPicPr>
        <p:blipFill>
          <a:blip r:embed="rId4"/>
          <a:srcRect l="16313" r="16313"/>
          <a:stretch>
            <a:fillRect/>
          </a:stretch>
        </p:blipFill>
        <p:spPr>
          <a:xfrm>
            <a:off x="9674225" y="58657"/>
            <a:ext cx="2350008" cy="3439036"/>
          </a:xfrm>
        </p:spPr>
      </p:pic>
      <p:pic>
        <p:nvPicPr>
          <p:cNvPr id="37" name="Picture Placeholder 36" descr="A person sitting at a table with food and drinks on it&#10;&#10;Description automatically generated with medium confidence">
            <a:extLst>
              <a:ext uri="{FF2B5EF4-FFF2-40B4-BE49-F238E27FC236}">
                <a16:creationId xmlns:a16="http://schemas.microsoft.com/office/drawing/2014/main" id="{00402C27-5F72-5599-60AE-79670A52F643}"/>
              </a:ext>
            </a:extLst>
          </p:cNvPr>
          <p:cNvPicPr>
            <a:picLocks noGrp="1" noChangeAspect="1"/>
          </p:cNvPicPr>
          <p:nvPr>
            <p:ph type="pic" sz="quarter" idx="16"/>
          </p:nvPr>
        </p:nvPicPr>
        <p:blipFill rotWithShape="1">
          <a:blip r:embed="rId5"/>
          <a:srcRect t="2876" b="58617"/>
          <a:stretch/>
        </p:blipFill>
        <p:spPr>
          <a:xfrm rot="21338670">
            <a:off x="163513" y="206700"/>
            <a:ext cx="5330825" cy="1224535"/>
          </a:xfrm>
        </p:spPr>
      </p:pic>
      <p:pic>
        <p:nvPicPr>
          <p:cNvPr id="29" name="Picture Placeholder 28" descr="Map&#10;&#10;Description automatically generated">
            <a:extLst>
              <a:ext uri="{FF2B5EF4-FFF2-40B4-BE49-F238E27FC236}">
                <a16:creationId xmlns:a16="http://schemas.microsoft.com/office/drawing/2014/main" id="{9E2A083C-2E2A-C36D-0B0E-5FD9444BF5B0}"/>
              </a:ext>
            </a:extLst>
          </p:cNvPr>
          <p:cNvPicPr>
            <a:picLocks noGrp="1" noChangeAspect="1"/>
          </p:cNvPicPr>
          <p:nvPr>
            <p:ph type="pic" sz="quarter" idx="19"/>
          </p:nvPr>
        </p:nvPicPr>
        <p:blipFill>
          <a:blip r:embed="rId6"/>
          <a:srcRect t="32395" b="32395"/>
          <a:stretch>
            <a:fillRect/>
          </a:stretch>
        </p:blipFill>
        <p:spPr>
          <a:xfrm>
            <a:off x="4352925" y="2176671"/>
            <a:ext cx="5321300" cy="4105068"/>
          </a:xfrm>
        </p:spPr>
      </p:pic>
      <p:pic>
        <p:nvPicPr>
          <p:cNvPr id="35" name="Picture Placeholder 34" descr="A picture containing person&#10;&#10;Description automatically generated">
            <a:extLst>
              <a:ext uri="{FF2B5EF4-FFF2-40B4-BE49-F238E27FC236}">
                <a16:creationId xmlns:a16="http://schemas.microsoft.com/office/drawing/2014/main" id="{F66014E3-9FCB-9D2B-A05C-54EDC2A2E42C}"/>
              </a:ext>
            </a:extLst>
          </p:cNvPr>
          <p:cNvPicPr>
            <a:picLocks noGrp="1" noChangeAspect="1"/>
          </p:cNvPicPr>
          <p:nvPr>
            <p:ph type="pic" sz="quarter" idx="20"/>
          </p:nvPr>
        </p:nvPicPr>
        <p:blipFill>
          <a:blip r:embed="rId7"/>
          <a:srcRect t="4003" b="4003"/>
          <a:stretch>
            <a:fillRect/>
          </a:stretch>
        </p:blipFill>
        <p:spPr>
          <a:xfrm rot="19905017">
            <a:off x="771525" y="4092575"/>
            <a:ext cx="1498600" cy="2193925"/>
          </a:xfrm>
        </p:spPr>
      </p:pic>
      <p:pic>
        <p:nvPicPr>
          <p:cNvPr id="27" name="Picture Placeholder 26" descr="A close-up of a toy&#10;&#10;Description automatically generated with low confidence">
            <a:extLst>
              <a:ext uri="{FF2B5EF4-FFF2-40B4-BE49-F238E27FC236}">
                <a16:creationId xmlns:a16="http://schemas.microsoft.com/office/drawing/2014/main" id="{37D7BE24-5675-A1DF-7987-5C869E9AA48F}"/>
              </a:ext>
            </a:extLst>
          </p:cNvPr>
          <p:cNvPicPr>
            <a:picLocks noGrp="1" noChangeAspect="1"/>
          </p:cNvPicPr>
          <p:nvPr>
            <p:ph type="pic" sz="quarter" idx="15"/>
          </p:nvPr>
        </p:nvPicPr>
        <p:blipFill>
          <a:blip r:embed="rId8"/>
          <a:srcRect l="19716" r="19716"/>
          <a:stretch>
            <a:fillRect/>
          </a:stretch>
        </p:blipFill>
        <p:spPr>
          <a:xfrm rot="1137119">
            <a:off x="5265920" y="552098"/>
            <a:ext cx="4011612" cy="3629025"/>
          </a:xfrm>
        </p:spPr>
      </p:pic>
      <p:sp>
        <p:nvSpPr>
          <p:cNvPr id="2" name="Title 1">
            <a:extLst>
              <a:ext uri="{FF2B5EF4-FFF2-40B4-BE49-F238E27FC236}">
                <a16:creationId xmlns:a16="http://schemas.microsoft.com/office/drawing/2014/main" id="{7FED807D-08C9-10AC-1FCB-867F15587F89}"/>
              </a:ext>
            </a:extLst>
          </p:cNvPr>
          <p:cNvSpPr>
            <a:spLocks noGrp="1"/>
          </p:cNvSpPr>
          <p:nvPr>
            <p:ph type="title"/>
          </p:nvPr>
        </p:nvSpPr>
        <p:spPr>
          <a:xfrm>
            <a:off x="3647593" y="4907421"/>
            <a:ext cx="8284074" cy="1374317"/>
          </a:xfrm>
          <a:solidFill>
            <a:srgbClr val="92D050"/>
          </a:solidFill>
        </p:spPr>
        <p:txBody>
          <a:bodyPr>
            <a:noAutofit/>
          </a:bodyPr>
          <a:lstStyle/>
          <a:p>
            <a:pPr>
              <a:lnSpc>
                <a:spcPct val="150000"/>
              </a:lnSpc>
            </a:pPr>
            <a:r>
              <a:rPr lang="en-GB" sz="1100" b="1" dirty="0"/>
              <a:t>In 1960, </a:t>
            </a:r>
            <a:r>
              <a:rPr lang="en-GB" sz="1100" b="1" u="sng" dirty="0">
                <a:hlinkClick r:id="rId9" tooltip="Isidore Isou">
                  <a:extLst>
                    <a:ext uri="{A12FA001-AC4F-418D-AE19-62706E023703}">
                      <ahyp:hlinkClr xmlns:ahyp="http://schemas.microsoft.com/office/drawing/2018/hyperlinkcolor" val="tx"/>
                    </a:ext>
                  </a:extLst>
                </a:hlinkClick>
              </a:rPr>
              <a:t>Isidore Isou</a:t>
            </a:r>
            <a:r>
              <a:rPr lang="en-GB" sz="1100" b="1" u="sng" dirty="0"/>
              <a:t> </a:t>
            </a:r>
            <a:r>
              <a:rPr lang="en-GB" sz="1100" b="1" dirty="0"/>
              <a:t>created supertemporal art: a device for inviting and enabling an audience to participate in the creation of a work of art. In its simplest form, this might involve nothing more than the inclusion of several blank pages in a book, for the reader to add his or her own contribution. A work shop we plan to visit whilst using BCI.</a:t>
            </a:r>
            <a:br>
              <a:rPr lang="en-GB" sz="1000" b="1" dirty="0"/>
            </a:br>
            <a:endParaRPr lang="en-US" sz="1000" b="1" dirty="0"/>
          </a:p>
        </p:txBody>
      </p:sp>
      <p:pic>
        <p:nvPicPr>
          <p:cNvPr id="21" name="Picture Placeholder 20" descr="A picture containing text, sign&#10;&#10;Description automatically generated">
            <a:extLst>
              <a:ext uri="{FF2B5EF4-FFF2-40B4-BE49-F238E27FC236}">
                <a16:creationId xmlns:a16="http://schemas.microsoft.com/office/drawing/2014/main" id="{FD9CA805-CBE5-1323-639C-EB51C067B1A8}"/>
              </a:ext>
            </a:extLst>
          </p:cNvPr>
          <p:cNvPicPr>
            <a:picLocks noGrp="1" noChangeAspect="1"/>
          </p:cNvPicPr>
          <p:nvPr>
            <p:ph type="pic" sz="quarter" idx="18"/>
          </p:nvPr>
        </p:nvPicPr>
        <p:blipFill rotWithShape="1">
          <a:blip r:embed="rId10"/>
          <a:srcRect l="2955" t="36121" r="1889" b="19341"/>
          <a:stretch/>
        </p:blipFill>
        <p:spPr>
          <a:xfrm>
            <a:off x="8611997" y="2672147"/>
            <a:ext cx="3319670" cy="1590262"/>
          </a:xfrm>
        </p:spPr>
      </p:pic>
      <p:sp>
        <p:nvSpPr>
          <p:cNvPr id="38" name="TextBox 37">
            <a:extLst>
              <a:ext uri="{FF2B5EF4-FFF2-40B4-BE49-F238E27FC236}">
                <a16:creationId xmlns:a16="http://schemas.microsoft.com/office/drawing/2014/main" id="{FE602259-70C3-A479-B135-DE9B752ACD9C}"/>
              </a:ext>
            </a:extLst>
          </p:cNvPr>
          <p:cNvSpPr txBox="1"/>
          <p:nvPr/>
        </p:nvSpPr>
        <p:spPr>
          <a:xfrm rot="21066046">
            <a:off x="2157859" y="2117406"/>
            <a:ext cx="3569130" cy="2585323"/>
          </a:xfrm>
          <a:prstGeom prst="rect">
            <a:avLst/>
          </a:prstGeom>
          <a:solidFill>
            <a:srgbClr val="7030A0"/>
          </a:solidFill>
        </p:spPr>
        <p:txBody>
          <a:bodyPr wrap="square" rtlCol="0">
            <a:spAutoFit/>
          </a:bodyPr>
          <a:lstStyle/>
          <a:p>
            <a:r>
              <a:rPr lang="en-GB" sz="1200" dirty="0">
                <a:solidFill>
                  <a:schemeClr val="bg1"/>
                </a:solidFill>
              </a:rPr>
              <a:t>Pataphysics….</a:t>
            </a:r>
          </a:p>
          <a:p>
            <a:r>
              <a:rPr lang="en-GB" sz="1200" dirty="0">
                <a:solidFill>
                  <a:schemeClr val="bg1"/>
                </a:solidFill>
              </a:rPr>
              <a:t>In the 1960s 'pataphysics was used as a conceptual principle within various fine art forms, especially Pop art and popular culture. Works within the pata-physical tradition tends to focus on the processes of their creation, and elements of chance or arbitrary choices are frequently key in those processes. Select pieces from the artist Marcel Duchamp and the composer John Cage characterize this. At around this time, Asger Jorna pata-physician and member of the Situationist International, referred to 'pataphysics’ as a new religion.</a:t>
            </a:r>
          </a:p>
          <a:p>
            <a:r>
              <a:rPr lang="en-GB" baseline="30000" dirty="0"/>
              <a:t> </a:t>
            </a:r>
            <a:endParaRPr lang="en-GB" dirty="0"/>
          </a:p>
        </p:txBody>
      </p:sp>
    </p:spTree>
    <p:extLst>
      <p:ext uri="{BB962C8B-B14F-4D97-AF65-F5344CB8AC3E}">
        <p14:creationId xmlns:p14="http://schemas.microsoft.com/office/powerpoint/2010/main" val="46715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38801" cy="1572126"/>
          </a:xfrm>
        </p:spPr>
        <p:txBody>
          <a:bodyPr rtlCol="0"/>
          <a:lstStyle/>
          <a:p>
            <a:pPr rtl="0"/>
            <a:r>
              <a:rPr lang="en-GB" dirty="0"/>
              <a:t>Fellow collaborators</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308919" y="1816443"/>
            <a:ext cx="5491806" cy="1181365"/>
          </a:xfrm>
        </p:spPr>
        <p:txBody>
          <a:bodyPr rtlCol="0">
            <a:normAutofit lnSpcReduction="10000"/>
          </a:bodyPr>
          <a:lstStyle/>
          <a:p>
            <a:pPr>
              <a:lnSpc>
                <a:spcPct val="150000"/>
              </a:lnSpc>
            </a:pPr>
            <a:r>
              <a:rPr lang="en-GB" sz="1200" dirty="0"/>
              <a:t>Oliver who loves music and has been working with me on joint pieces of work and some of his own Art. Through out my DCPF.</a:t>
            </a:r>
          </a:p>
          <a:p>
            <a:pPr>
              <a:lnSpc>
                <a:spcPct val="150000"/>
              </a:lnSpc>
            </a:pPr>
            <a:r>
              <a:rPr lang="en-GB" sz="1200" dirty="0"/>
              <a:t>Oliver is Blind and has Cerebral Palsy he loves the work we do, although.. he can find it somewhat messy. </a:t>
            </a:r>
          </a:p>
          <a:p>
            <a:endParaRPr lang="en-GB" dirty="0"/>
          </a:p>
        </p:txBody>
      </p:sp>
      <p:pic>
        <p:nvPicPr>
          <p:cNvPr id="7" name="Picture Placeholder 6" descr="Oliver is laughing at one of my poor jokes whilst we work ogether making Art.&#10;A young man is laughing wearing an apron. in the background is greenery and flowers. and long fence.">
            <a:extLst>
              <a:ext uri="{FF2B5EF4-FFF2-40B4-BE49-F238E27FC236}">
                <a16:creationId xmlns:a16="http://schemas.microsoft.com/office/drawing/2014/main" id="{4176E307-8C2F-4787-9905-7583953AA818}"/>
              </a:ext>
            </a:extLst>
          </p:cNvPr>
          <p:cNvPicPr>
            <a:picLocks noGrp="1" noChangeAspect="1"/>
          </p:cNvPicPr>
          <p:nvPr>
            <p:ph type="pic" sz="quarter" idx="15"/>
          </p:nvPr>
        </p:nvPicPr>
        <p:blipFill>
          <a:blip r:embed="rId3"/>
          <a:srcRect l="21813" r="21813"/>
          <a:stretch/>
        </p:blipFill>
        <p:spPr>
          <a:xfrm rot="16200000">
            <a:off x="195756" y="3110973"/>
            <a:ext cx="3241378" cy="3015049"/>
          </a:xfrm>
        </p:spPr>
      </p:pic>
      <p:pic>
        <p:nvPicPr>
          <p:cNvPr id="6" name="Picture Placeholder 7" descr="a women, Sandy Brown, smiles at the camera she has blonde hair, dark clothes with clay dust upon them. she stands in front of her new pieces of sculpture brightly coloured with abstract shapes at her studio in Devon. In the background are pieces of wood and work">
            <a:extLst>
              <a:ext uri="{FF2B5EF4-FFF2-40B4-BE49-F238E27FC236}">
                <a16:creationId xmlns:a16="http://schemas.microsoft.com/office/drawing/2014/main" id="{B90C75EB-340B-804D-9AC9-37DE4B91C0B7}"/>
              </a:ext>
            </a:extLst>
          </p:cNvPr>
          <p:cNvPicPr>
            <a:picLocks noChangeAspect="1"/>
          </p:cNvPicPr>
          <p:nvPr/>
        </p:nvPicPr>
        <p:blipFill>
          <a:blip r:embed="rId4"/>
          <a:srcRect l="3091" r="3091"/>
          <a:stretch>
            <a:fillRect/>
          </a:stretch>
        </p:blipFill>
        <p:spPr>
          <a:xfrm>
            <a:off x="3684679" y="2997808"/>
            <a:ext cx="2827407" cy="3336324"/>
          </a:xfrm>
          <a:prstGeom prst="rect">
            <a:avLst/>
          </a:prstGeom>
          <a:solidFill>
            <a:schemeClr val="accent3"/>
          </a:solidFill>
        </p:spPr>
      </p:pic>
      <p:sp>
        <p:nvSpPr>
          <p:cNvPr id="8" name="Text Placeholder 2">
            <a:extLst>
              <a:ext uri="{FF2B5EF4-FFF2-40B4-BE49-F238E27FC236}">
                <a16:creationId xmlns:a16="http://schemas.microsoft.com/office/drawing/2014/main" id="{4D29477D-D793-CACD-20C8-3E6C9C78E0E6}"/>
              </a:ext>
            </a:extLst>
          </p:cNvPr>
          <p:cNvSpPr txBox="1">
            <a:spLocks/>
          </p:cNvSpPr>
          <p:nvPr/>
        </p:nvSpPr>
        <p:spPr>
          <a:xfrm>
            <a:off x="3507259" y="5622126"/>
            <a:ext cx="5177481" cy="810043"/>
          </a:xfrm>
          <a:prstGeom prst="rect">
            <a:avLst/>
          </a:prstGeom>
          <a:solidFill>
            <a:srgbClr val="00B050"/>
          </a:solidFill>
        </p:spPr>
        <p:txBody>
          <a:bodyPr rtlCol="0"/>
          <a:lstStyle>
            <a:lvl1pPr marL="0" indent="0" algn="l" defTabSz="914400" rtl="0" eaLnBrk="1" latinLnBrk="0" hangingPunct="1">
              <a:lnSpc>
                <a:spcPts val="3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t>International Artist Sandy Brown. Has agreed to have her brain scanned in early July on only one condition that I do as well Whilst we are talking.</a:t>
            </a:r>
          </a:p>
          <a:p>
            <a:pPr>
              <a:lnSpc>
                <a:spcPct val="150000"/>
              </a:lnSpc>
            </a:pPr>
            <a:r>
              <a:rPr lang="en-US" sz="1000" dirty="0">
                <a:hlinkClick r:id="rId5"/>
              </a:rPr>
              <a:t>https://www.contemporaryceramics.uk/makers/sandy-brown/</a:t>
            </a:r>
            <a:endParaRPr lang="en-US" sz="1000" dirty="0"/>
          </a:p>
        </p:txBody>
      </p:sp>
      <p:sp>
        <p:nvSpPr>
          <p:cNvPr id="9" name="Text Placeholder 2">
            <a:extLst>
              <a:ext uri="{FF2B5EF4-FFF2-40B4-BE49-F238E27FC236}">
                <a16:creationId xmlns:a16="http://schemas.microsoft.com/office/drawing/2014/main" id="{D32A2683-AE77-93DA-330A-BCAD4CF49FD2}"/>
              </a:ext>
            </a:extLst>
          </p:cNvPr>
          <p:cNvSpPr txBox="1">
            <a:spLocks/>
          </p:cNvSpPr>
          <p:nvPr/>
        </p:nvSpPr>
        <p:spPr>
          <a:xfrm>
            <a:off x="9572123" y="279437"/>
            <a:ext cx="2162677" cy="1421026"/>
          </a:xfrm>
          <a:prstGeom prst="rect">
            <a:avLst/>
          </a:prstGeom>
        </p:spPr>
        <p:txBody>
          <a:bodyPr rtlCol="0"/>
          <a:lstStyle>
            <a:lvl1pPr marL="0" indent="0" algn="l" defTabSz="914400" rtl="0" eaLnBrk="1" latinLnBrk="0" hangingPunct="1">
              <a:lnSpc>
                <a:spcPts val="3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sz="1200" dirty="0"/>
              <a:t>Simon Cox of Tattooed Balloon in his studio.</a:t>
            </a:r>
          </a:p>
          <a:p>
            <a:pPr>
              <a:lnSpc>
                <a:spcPct val="150000"/>
              </a:lnSpc>
            </a:pPr>
            <a:r>
              <a:rPr lang="en-GB" sz="1200" dirty="0"/>
              <a:t>I snapped a reaction to my plans I think he answered , “…you want to do what…?”</a:t>
            </a:r>
          </a:p>
          <a:p>
            <a:endParaRPr lang="en-GB" sz="1200" dirty="0"/>
          </a:p>
          <a:p>
            <a:endParaRPr lang="en-GB" dirty="0"/>
          </a:p>
        </p:txBody>
      </p:sp>
      <p:pic>
        <p:nvPicPr>
          <p:cNvPr id="11" name="Picture Placeholder 7" descr="Tattooed balloon first Album cover an air balloon flies in the fore ground over a piano keyboard that seems to change into a parched dry dessert stretching away into the distance.&#10;on the Balloon there is what looks like a tattoo.&#10;Flames burn into the air filling the balloon.">
            <a:extLst>
              <a:ext uri="{FF2B5EF4-FFF2-40B4-BE49-F238E27FC236}">
                <a16:creationId xmlns:a16="http://schemas.microsoft.com/office/drawing/2014/main" id="{D97FBBD8-7FE1-6D45-FD5D-5643CD10CD2F}"/>
              </a:ext>
            </a:extLst>
          </p:cNvPr>
          <p:cNvPicPr>
            <a:picLocks noChangeAspect="1"/>
          </p:cNvPicPr>
          <p:nvPr/>
        </p:nvPicPr>
        <p:blipFill>
          <a:blip r:embed="rId6"/>
          <a:srcRect l="3820" r="3820"/>
          <a:stretch/>
        </p:blipFill>
        <p:spPr>
          <a:xfrm>
            <a:off x="6981568" y="741368"/>
            <a:ext cx="1975412" cy="2150149"/>
          </a:xfrm>
          <a:prstGeom prst="rect">
            <a:avLst/>
          </a:prstGeom>
          <a:solidFill>
            <a:schemeClr val="accent3"/>
          </a:solidFill>
        </p:spPr>
      </p:pic>
      <p:pic>
        <p:nvPicPr>
          <p:cNvPr id="10" name="Picture 9" descr="A picture of Simon Cox of Tattooed Balloon at his beloved Akai.&#10;a man sits in a chair in front of music technology wearing glasses and a dark t-shirt.">
            <a:extLst>
              <a:ext uri="{FF2B5EF4-FFF2-40B4-BE49-F238E27FC236}">
                <a16:creationId xmlns:a16="http://schemas.microsoft.com/office/drawing/2014/main" id="{2036A0D7-9B81-AC31-ACAE-4EE3909D9EDE}"/>
              </a:ext>
            </a:extLst>
          </p:cNvPr>
          <p:cNvPicPr>
            <a:picLocks noChangeAspect="1"/>
          </p:cNvPicPr>
          <p:nvPr/>
        </p:nvPicPr>
        <p:blipFill rotWithShape="1">
          <a:blip r:embed="rId7"/>
          <a:srcRect l="9495" t="391" r="7209" b="-391"/>
          <a:stretch/>
        </p:blipFill>
        <p:spPr>
          <a:xfrm>
            <a:off x="9572123" y="1816443"/>
            <a:ext cx="2013315" cy="1991408"/>
          </a:xfrm>
          <a:prstGeom prst="rect">
            <a:avLst/>
          </a:prstGeom>
        </p:spPr>
      </p:pic>
      <p:pic>
        <p:nvPicPr>
          <p:cNvPr id="12" name="Picture Placeholder 9" descr="Icon of a anonymous shape that has the form of head and shoulders but no face.contained within a box.&#10;Description automatically generated">
            <a:extLst>
              <a:ext uri="{FF2B5EF4-FFF2-40B4-BE49-F238E27FC236}">
                <a16:creationId xmlns:a16="http://schemas.microsoft.com/office/drawing/2014/main" id="{F1099134-871F-DF07-BCE2-4EBCEA103615}"/>
              </a:ext>
            </a:extLst>
          </p:cNvPr>
          <p:cNvPicPr>
            <a:picLocks noChangeAspect="1"/>
          </p:cNvPicPr>
          <p:nvPr/>
        </p:nvPicPr>
        <p:blipFill>
          <a:blip r:embed="rId8"/>
          <a:srcRect t="11408" b="11408"/>
          <a:stretch>
            <a:fillRect/>
          </a:stretch>
        </p:blipFill>
        <p:spPr>
          <a:xfrm>
            <a:off x="9395928" y="4258216"/>
            <a:ext cx="1588232" cy="1647936"/>
          </a:xfrm>
          <a:prstGeom prst="rect">
            <a:avLst/>
          </a:prstGeom>
          <a:solidFill>
            <a:schemeClr val="accent3"/>
          </a:solidFill>
        </p:spPr>
      </p:pic>
      <p:sp>
        <p:nvSpPr>
          <p:cNvPr id="14" name="Text Placeholder 2">
            <a:extLst>
              <a:ext uri="{FF2B5EF4-FFF2-40B4-BE49-F238E27FC236}">
                <a16:creationId xmlns:a16="http://schemas.microsoft.com/office/drawing/2014/main" id="{E7002CC8-03AA-AAA8-A8F4-B21724673A27}"/>
              </a:ext>
            </a:extLst>
          </p:cNvPr>
          <p:cNvSpPr txBox="1">
            <a:spLocks/>
          </p:cNvSpPr>
          <p:nvPr/>
        </p:nvSpPr>
        <p:spPr>
          <a:xfrm>
            <a:off x="7095368" y="3638379"/>
            <a:ext cx="1764427" cy="1572127"/>
          </a:xfrm>
          <a:prstGeom prst="rect">
            <a:avLst/>
          </a:prstGeom>
        </p:spPr>
        <p:txBody>
          <a:bodyPr rtlCol="0"/>
          <a:lstStyle>
            <a:lvl1pPr marL="0" indent="0" algn="l" defTabSz="914400" rtl="0" eaLnBrk="1" latinLnBrk="0" hangingPunct="1">
              <a:lnSpc>
                <a:spcPts val="3000"/>
              </a:lnSpc>
              <a:spcBef>
                <a:spcPts val="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t>Another International Artist has shown interest however wishes to remain anonymous at present.</a:t>
            </a:r>
          </a:p>
          <a:p>
            <a:endParaRPr lang="en-US" dirty="0"/>
          </a:p>
        </p:txBody>
      </p:sp>
    </p:spTree>
    <p:extLst>
      <p:ext uri="{BB962C8B-B14F-4D97-AF65-F5344CB8AC3E}">
        <p14:creationId xmlns:p14="http://schemas.microsoft.com/office/powerpoint/2010/main" val="2943388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8A69D-5EC5-8A31-4E02-A9F59293EDEA}"/>
              </a:ext>
            </a:extLst>
          </p:cNvPr>
          <p:cNvSpPr>
            <a:spLocks noGrp="1"/>
          </p:cNvSpPr>
          <p:nvPr>
            <p:ph type="title"/>
          </p:nvPr>
        </p:nvSpPr>
        <p:spPr>
          <a:xfrm>
            <a:off x="336423" y="629437"/>
            <a:ext cx="3742617" cy="3321743"/>
          </a:xfrm>
        </p:spPr>
        <p:txBody>
          <a:bodyPr>
            <a:normAutofit/>
          </a:bodyPr>
          <a:lstStyle/>
          <a:p>
            <a:pPr>
              <a:lnSpc>
                <a:spcPct val="100000"/>
              </a:lnSpc>
            </a:pPr>
            <a:br>
              <a:rPr lang="en-US" dirty="0"/>
            </a:br>
            <a:r>
              <a:rPr lang="en-US" sz="1600" dirty="0"/>
              <a:t>This includes to be able to post on the Website during  the project as well as access to my digital portfolio with links to the project. </a:t>
            </a:r>
            <a:br>
              <a:rPr lang="en-US" sz="1600" dirty="0"/>
            </a:br>
            <a:r>
              <a:rPr lang="en-US" sz="1600" dirty="0"/>
              <a:t>How can you get more involved?</a:t>
            </a:r>
            <a:br>
              <a:rPr lang="en-US" sz="1600" dirty="0"/>
            </a:br>
            <a:r>
              <a:rPr lang="en-US" sz="1600" dirty="0"/>
              <a:t>I’m glad you asked. Contact Us. On the submit/application button. On the Website.-</a:t>
            </a:r>
            <a:br>
              <a:rPr lang="en-US" sz="1600" dirty="0"/>
            </a:br>
            <a:br>
              <a:rPr lang="en-US" sz="1600" dirty="0"/>
            </a:br>
            <a:r>
              <a:rPr lang="en-US" sz="1600" dirty="0"/>
              <a:t> </a:t>
            </a:r>
          </a:p>
        </p:txBody>
      </p:sp>
      <p:sp>
        <p:nvSpPr>
          <p:cNvPr id="3" name="Text Placeholder 2">
            <a:extLst>
              <a:ext uri="{FF2B5EF4-FFF2-40B4-BE49-F238E27FC236}">
                <a16:creationId xmlns:a16="http://schemas.microsoft.com/office/drawing/2014/main" id="{AC79892F-D1B0-DC34-24D2-00CE76BDC6CA}"/>
              </a:ext>
            </a:extLst>
          </p:cNvPr>
          <p:cNvSpPr>
            <a:spLocks noGrp="1"/>
          </p:cNvSpPr>
          <p:nvPr>
            <p:ph type="body" sz="quarter" idx="14"/>
          </p:nvPr>
        </p:nvSpPr>
        <p:spPr>
          <a:xfrm rot="20756081">
            <a:off x="474015" y="3966912"/>
            <a:ext cx="6942567" cy="793843"/>
          </a:xfrm>
          <a:solidFill>
            <a:schemeClr val="accent4"/>
          </a:solidFill>
        </p:spPr>
        <p:txBody>
          <a:bodyPr>
            <a:normAutofit fontScale="55000" lnSpcReduction="20000"/>
          </a:bodyPr>
          <a:lstStyle/>
          <a:p>
            <a:pPr marL="0" indent="0">
              <a:buNone/>
            </a:pPr>
            <a:r>
              <a:rPr lang="en-US" dirty="0"/>
              <a:t>Attended spring school 22 of</a:t>
            </a:r>
          </a:p>
          <a:p>
            <a:pPr marL="0" indent="0" fontAlgn="base">
              <a:buNone/>
            </a:pPr>
            <a:r>
              <a:rPr lang="en-GB" dirty="0"/>
              <a:t>THE INSTITUTE OF NEUROAPPROACHES LLC (and got a certificate) go us!</a:t>
            </a:r>
          </a:p>
        </p:txBody>
      </p:sp>
      <p:sp>
        <p:nvSpPr>
          <p:cNvPr id="5" name="TextBox 4">
            <a:extLst>
              <a:ext uri="{FF2B5EF4-FFF2-40B4-BE49-F238E27FC236}">
                <a16:creationId xmlns:a16="http://schemas.microsoft.com/office/drawing/2014/main" id="{1D1619AB-F593-32E0-F19C-2D7406110148}"/>
              </a:ext>
            </a:extLst>
          </p:cNvPr>
          <p:cNvSpPr txBox="1"/>
          <p:nvPr/>
        </p:nvSpPr>
        <p:spPr>
          <a:xfrm rot="701180">
            <a:off x="5398723" y="2633297"/>
            <a:ext cx="2588547" cy="369332"/>
          </a:xfrm>
          <a:prstGeom prst="rect">
            <a:avLst/>
          </a:prstGeom>
          <a:solidFill>
            <a:srgbClr val="00B050"/>
          </a:solidFill>
        </p:spPr>
        <p:txBody>
          <a:bodyPr wrap="square" rtlCol="0">
            <a:spAutoFit/>
          </a:bodyPr>
          <a:lstStyle/>
          <a:p>
            <a:r>
              <a:rPr lang="en-US" dirty="0"/>
              <a:t>Visited Tate Liverpool</a:t>
            </a:r>
          </a:p>
        </p:txBody>
      </p:sp>
      <p:sp>
        <p:nvSpPr>
          <p:cNvPr id="6" name="TextBox 5">
            <a:extLst>
              <a:ext uri="{FF2B5EF4-FFF2-40B4-BE49-F238E27FC236}">
                <a16:creationId xmlns:a16="http://schemas.microsoft.com/office/drawing/2014/main" id="{2FB50784-A486-F8BD-5989-D65D153CF0CA}"/>
              </a:ext>
            </a:extLst>
          </p:cNvPr>
          <p:cNvSpPr txBox="1"/>
          <p:nvPr/>
        </p:nvSpPr>
        <p:spPr>
          <a:xfrm rot="20571848">
            <a:off x="4794422" y="1816443"/>
            <a:ext cx="2594919" cy="369332"/>
          </a:xfrm>
          <a:prstGeom prst="rect">
            <a:avLst/>
          </a:prstGeom>
          <a:solidFill>
            <a:schemeClr val="bg2"/>
          </a:solidFill>
        </p:spPr>
        <p:txBody>
          <a:bodyPr wrap="square" rtlCol="0">
            <a:spAutoFit/>
          </a:bodyPr>
          <a:lstStyle/>
          <a:p>
            <a:r>
              <a:rPr lang="en-US" dirty="0"/>
              <a:t>Developed workshops</a:t>
            </a:r>
          </a:p>
        </p:txBody>
      </p:sp>
      <p:sp>
        <p:nvSpPr>
          <p:cNvPr id="7" name="Text Placeholder 2">
            <a:extLst>
              <a:ext uri="{FF2B5EF4-FFF2-40B4-BE49-F238E27FC236}">
                <a16:creationId xmlns:a16="http://schemas.microsoft.com/office/drawing/2014/main" id="{B754DE99-50BA-9A06-A7A3-EF6989D39B92}"/>
              </a:ext>
            </a:extLst>
          </p:cNvPr>
          <p:cNvSpPr txBox="1">
            <a:spLocks/>
          </p:cNvSpPr>
          <p:nvPr/>
        </p:nvSpPr>
        <p:spPr>
          <a:xfrm>
            <a:off x="2451147" y="5131580"/>
            <a:ext cx="2218432" cy="602442"/>
          </a:xfrm>
          <a:prstGeom prst="rect">
            <a:avLst/>
          </a:prstGeom>
          <a:solidFill>
            <a:srgbClr val="FFFF00"/>
          </a:solidFill>
        </p:spPr>
        <p:txBody>
          <a:bodyPr rtlCol="0"/>
          <a:lstStyle>
            <a:lvl1pPr marL="342900" indent="-342900" algn="l" defTabSz="914400" rtl="0" eaLnBrk="1" latinLnBrk="0" hangingPunct="1">
              <a:lnSpc>
                <a:spcPts val="3000"/>
              </a:lnSpc>
              <a:spcBef>
                <a:spcPts val="0"/>
              </a:spcBef>
              <a:buFont typeface="+mj-lt"/>
              <a:buAutoNum type="arabicPeriod"/>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j-lt"/>
              <a:buNone/>
            </a:pPr>
            <a:r>
              <a:rPr lang="en-US" dirty="0"/>
              <a:t>Visited Tate Modern</a:t>
            </a:r>
          </a:p>
        </p:txBody>
      </p:sp>
      <p:sp>
        <p:nvSpPr>
          <p:cNvPr id="8" name="TextBox 7">
            <a:extLst>
              <a:ext uri="{FF2B5EF4-FFF2-40B4-BE49-F238E27FC236}">
                <a16:creationId xmlns:a16="http://schemas.microsoft.com/office/drawing/2014/main" id="{E553AD40-33C0-E060-F686-D2B46CDB9EF9}"/>
              </a:ext>
            </a:extLst>
          </p:cNvPr>
          <p:cNvSpPr txBox="1"/>
          <p:nvPr/>
        </p:nvSpPr>
        <p:spPr>
          <a:xfrm rot="4228506">
            <a:off x="7631325" y="1400357"/>
            <a:ext cx="2694542" cy="646331"/>
          </a:xfrm>
          <a:prstGeom prst="rect">
            <a:avLst/>
          </a:prstGeom>
          <a:solidFill>
            <a:schemeClr val="accent4">
              <a:lumMod val="60000"/>
              <a:lumOff val="40000"/>
            </a:schemeClr>
          </a:solidFill>
        </p:spPr>
        <p:txBody>
          <a:bodyPr wrap="square" rtlCol="0">
            <a:spAutoFit/>
          </a:bodyPr>
          <a:lstStyle/>
          <a:p>
            <a:r>
              <a:rPr lang="en-US" dirty="0"/>
              <a:t>Developed Talks thinking about the cross overs.</a:t>
            </a:r>
          </a:p>
        </p:txBody>
      </p:sp>
      <p:sp>
        <p:nvSpPr>
          <p:cNvPr id="9" name="TextBox 8">
            <a:extLst>
              <a:ext uri="{FF2B5EF4-FFF2-40B4-BE49-F238E27FC236}">
                <a16:creationId xmlns:a16="http://schemas.microsoft.com/office/drawing/2014/main" id="{2DA30389-AE54-670B-0D15-DBB3808EB88F}"/>
              </a:ext>
            </a:extLst>
          </p:cNvPr>
          <p:cNvSpPr txBox="1"/>
          <p:nvPr/>
        </p:nvSpPr>
        <p:spPr>
          <a:xfrm rot="19458554">
            <a:off x="5268851" y="4244881"/>
            <a:ext cx="3489490" cy="369332"/>
          </a:xfrm>
          <a:prstGeom prst="rect">
            <a:avLst/>
          </a:prstGeom>
          <a:solidFill>
            <a:schemeClr val="accent5"/>
          </a:solidFill>
        </p:spPr>
        <p:txBody>
          <a:bodyPr wrap="square" rtlCol="0">
            <a:spAutoFit/>
          </a:bodyPr>
          <a:lstStyle/>
          <a:p>
            <a:r>
              <a:rPr lang="en-US" dirty="0"/>
              <a:t> Sound workshops in development</a:t>
            </a:r>
          </a:p>
        </p:txBody>
      </p:sp>
      <p:sp>
        <p:nvSpPr>
          <p:cNvPr id="10" name="TextBox 9">
            <a:extLst>
              <a:ext uri="{FF2B5EF4-FFF2-40B4-BE49-F238E27FC236}">
                <a16:creationId xmlns:a16="http://schemas.microsoft.com/office/drawing/2014/main" id="{9653CBBB-A5DD-839A-3B01-D8DA157FE002}"/>
              </a:ext>
            </a:extLst>
          </p:cNvPr>
          <p:cNvSpPr txBox="1"/>
          <p:nvPr/>
        </p:nvSpPr>
        <p:spPr>
          <a:xfrm>
            <a:off x="8762616" y="3149566"/>
            <a:ext cx="3429384" cy="3046988"/>
          </a:xfrm>
          <a:prstGeom prst="rect">
            <a:avLst/>
          </a:prstGeom>
          <a:solidFill>
            <a:srgbClr val="92D050"/>
          </a:solidFill>
        </p:spPr>
        <p:txBody>
          <a:bodyPr wrap="square" rtlCol="0">
            <a:spAutoFit/>
          </a:bodyPr>
          <a:lstStyle/>
          <a:p>
            <a:r>
              <a:rPr lang="en-US" sz="9600" dirty="0"/>
              <a:t>New </a:t>
            </a:r>
          </a:p>
          <a:p>
            <a:r>
              <a:rPr lang="en-US" sz="9600" dirty="0"/>
              <a:t>Art</a:t>
            </a:r>
          </a:p>
        </p:txBody>
      </p:sp>
      <p:sp>
        <p:nvSpPr>
          <p:cNvPr id="13" name="Rectangle 12">
            <a:extLst>
              <a:ext uri="{FF2B5EF4-FFF2-40B4-BE49-F238E27FC236}">
                <a16:creationId xmlns:a16="http://schemas.microsoft.com/office/drawing/2014/main" id="{BF491B92-5FFD-35DE-76C7-E13E11841F98}"/>
              </a:ext>
            </a:extLst>
          </p:cNvPr>
          <p:cNvSpPr/>
          <p:nvPr/>
        </p:nvSpPr>
        <p:spPr>
          <a:xfrm rot="21236647">
            <a:off x="6276324" y="2039273"/>
            <a:ext cx="2426091" cy="393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Writing</a:t>
            </a:r>
          </a:p>
        </p:txBody>
      </p:sp>
      <p:sp>
        <p:nvSpPr>
          <p:cNvPr id="14" name="Rectangle 13">
            <a:extLst>
              <a:ext uri="{FF2B5EF4-FFF2-40B4-BE49-F238E27FC236}">
                <a16:creationId xmlns:a16="http://schemas.microsoft.com/office/drawing/2014/main" id="{7FE5B955-3456-F813-4646-DA52899DA026}"/>
              </a:ext>
            </a:extLst>
          </p:cNvPr>
          <p:cNvSpPr/>
          <p:nvPr/>
        </p:nvSpPr>
        <p:spPr>
          <a:xfrm rot="398350">
            <a:off x="250162" y="3556134"/>
            <a:ext cx="2426091" cy="53133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Neuroplasticity</a:t>
            </a:r>
          </a:p>
        </p:txBody>
      </p:sp>
      <p:sp>
        <p:nvSpPr>
          <p:cNvPr id="15" name="Rectangle 14">
            <a:extLst>
              <a:ext uri="{FF2B5EF4-FFF2-40B4-BE49-F238E27FC236}">
                <a16:creationId xmlns:a16="http://schemas.microsoft.com/office/drawing/2014/main" id="{97AD5461-AF97-AE20-E783-1EF45393EBA4}"/>
              </a:ext>
            </a:extLst>
          </p:cNvPr>
          <p:cNvSpPr/>
          <p:nvPr/>
        </p:nvSpPr>
        <p:spPr>
          <a:xfrm rot="5012757">
            <a:off x="8440350" y="1478222"/>
            <a:ext cx="2816932" cy="4587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photography</a:t>
            </a:r>
          </a:p>
        </p:txBody>
      </p:sp>
      <p:sp>
        <p:nvSpPr>
          <p:cNvPr id="16" name="Rectangle 15">
            <a:extLst>
              <a:ext uri="{FF2B5EF4-FFF2-40B4-BE49-F238E27FC236}">
                <a16:creationId xmlns:a16="http://schemas.microsoft.com/office/drawing/2014/main" id="{33B1037C-734D-2B31-DCF7-7A9276A6EAD3}"/>
              </a:ext>
            </a:extLst>
          </p:cNvPr>
          <p:cNvSpPr/>
          <p:nvPr/>
        </p:nvSpPr>
        <p:spPr>
          <a:xfrm rot="20844287">
            <a:off x="3250708" y="5956498"/>
            <a:ext cx="3345902" cy="5313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Neuroaesethics </a:t>
            </a:r>
          </a:p>
        </p:txBody>
      </p:sp>
      <p:sp>
        <p:nvSpPr>
          <p:cNvPr id="17" name="Rectangle 16">
            <a:extLst>
              <a:ext uri="{FF2B5EF4-FFF2-40B4-BE49-F238E27FC236}">
                <a16:creationId xmlns:a16="http://schemas.microsoft.com/office/drawing/2014/main" id="{A28DDD09-753A-5618-90D7-344DA88EBE87}"/>
              </a:ext>
            </a:extLst>
          </p:cNvPr>
          <p:cNvSpPr/>
          <p:nvPr/>
        </p:nvSpPr>
        <p:spPr>
          <a:xfrm rot="20963961">
            <a:off x="3233036" y="3201228"/>
            <a:ext cx="2426091" cy="531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Unconscious mind</a:t>
            </a:r>
          </a:p>
        </p:txBody>
      </p:sp>
      <p:sp>
        <p:nvSpPr>
          <p:cNvPr id="18" name="Rectangle 17">
            <a:extLst>
              <a:ext uri="{FF2B5EF4-FFF2-40B4-BE49-F238E27FC236}">
                <a16:creationId xmlns:a16="http://schemas.microsoft.com/office/drawing/2014/main" id="{ACB623B5-112D-AE40-2DA3-56D940AEF1F5}"/>
              </a:ext>
            </a:extLst>
          </p:cNvPr>
          <p:cNvSpPr/>
          <p:nvPr/>
        </p:nvSpPr>
        <p:spPr>
          <a:xfrm rot="16959955">
            <a:off x="6955427" y="4933511"/>
            <a:ext cx="1677017" cy="53133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solidFill>
                    <a:schemeClr val="tx1"/>
                  </a:solidFill>
                </a:ln>
              </a:rPr>
              <a:t>Entrainment</a:t>
            </a:r>
          </a:p>
        </p:txBody>
      </p:sp>
      <p:sp>
        <p:nvSpPr>
          <p:cNvPr id="19" name="Text Placeholder 2">
            <a:extLst>
              <a:ext uri="{FF2B5EF4-FFF2-40B4-BE49-F238E27FC236}">
                <a16:creationId xmlns:a16="http://schemas.microsoft.com/office/drawing/2014/main" id="{046A0E45-CC39-645E-A9AF-5E6FFE57ED4A}"/>
              </a:ext>
            </a:extLst>
          </p:cNvPr>
          <p:cNvSpPr txBox="1">
            <a:spLocks/>
          </p:cNvSpPr>
          <p:nvPr/>
        </p:nvSpPr>
        <p:spPr>
          <a:xfrm rot="4407737">
            <a:off x="10092907" y="1362790"/>
            <a:ext cx="2549458" cy="782679"/>
          </a:xfrm>
          <a:prstGeom prst="rect">
            <a:avLst/>
          </a:prstGeom>
          <a:solidFill>
            <a:srgbClr val="FFFF00"/>
          </a:solidFill>
        </p:spPr>
        <p:txBody>
          <a:bodyPr rtlCol="0"/>
          <a:lstStyle>
            <a:lvl1pPr marL="342900" indent="-342900" algn="l" defTabSz="914400" rtl="0" eaLnBrk="1" latinLnBrk="0" hangingPunct="1">
              <a:lnSpc>
                <a:spcPts val="3000"/>
              </a:lnSpc>
              <a:spcBef>
                <a:spcPts val="0"/>
              </a:spcBef>
              <a:buFont typeface="+mj-lt"/>
              <a:buAutoNum type="arabicPeriod"/>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4000" dirty="0"/>
          </a:p>
          <a:p>
            <a:pPr marL="0" indent="0">
              <a:buNone/>
            </a:pPr>
            <a:r>
              <a:rPr lang="en-GB" sz="4000" dirty="0"/>
              <a:t>Pareidolia</a:t>
            </a:r>
            <a:r>
              <a:rPr lang="en-US" dirty="0"/>
              <a:t> </a:t>
            </a:r>
          </a:p>
        </p:txBody>
      </p:sp>
      <p:sp>
        <p:nvSpPr>
          <p:cNvPr id="4" name="TextBox 3">
            <a:extLst>
              <a:ext uri="{FF2B5EF4-FFF2-40B4-BE49-F238E27FC236}">
                <a16:creationId xmlns:a16="http://schemas.microsoft.com/office/drawing/2014/main" id="{F873DFC3-0A86-B623-C61F-EAE48F67865C}"/>
              </a:ext>
            </a:extLst>
          </p:cNvPr>
          <p:cNvSpPr txBox="1"/>
          <p:nvPr/>
        </p:nvSpPr>
        <p:spPr>
          <a:xfrm rot="358189">
            <a:off x="5808750" y="752139"/>
            <a:ext cx="2019733" cy="647036"/>
          </a:xfrm>
          <a:prstGeom prst="rect">
            <a:avLst/>
          </a:prstGeom>
          <a:solidFill>
            <a:schemeClr val="accent4"/>
          </a:solidFill>
        </p:spPr>
        <p:txBody>
          <a:bodyPr wrap="square" rtlCol="0">
            <a:spAutoFit/>
          </a:bodyPr>
          <a:lstStyle/>
          <a:p>
            <a:r>
              <a:rPr lang="en-US" dirty="0"/>
              <a:t>Tell us what you are doing and why?</a:t>
            </a:r>
          </a:p>
        </p:txBody>
      </p:sp>
      <p:sp>
        <p:nvSpPr>
          <p:cNvPr id="11" name="Rounded Rectangle 10">
            <a:extLst>
              <a:ext uri="{FF2B5EF4-FFF2-40B4-BE49-F238E27FC236}">
                <a16:creationId xmlns:a16="http://schemas.microsoft.com/office/drawing/2014/main" id="{C510F802-17DB-B2F5-3FCE-7FA5BFC166EE}"/>
              </a:ext>
            </a:extLst>
          </p:cNvPr>
          <p:cNvSpPr/>
          <p:nvPr/>
        </p:nvSpPr>
        <p:spPr>
          <a:xfrm>
            <a:off x="359940" y="19316"/>
            <a:ext cx="3300248" cy="1382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Things done for the project.</a:t>
            </a:r>
            <a:br>
              <a:rPr lang="en-US" dirty="0"/>
            </a:br>
            <a:r>
              <a:rPr lang="en-US" dirty="0"/>
              <a:t>Things still need to be Done!</a:t>
            </a:r>
          </a:p>
        </p:txBody>
      </p:sp>
      <p:sp>
        <p:nvSpPr>
          <p:cNvPr id="21" name="TextBox 20">
            <a:extLst>
              <a:ext uri="{FF2B5EF4-FFF2-40B4-BE49-F238E27FC236}">
                <a16:creationId xmlns:a16="http://schemas.microsoft.com/office/drawing/2014/main" id="{359BDFD5-77B0-91F8-B16A-D8DAF1325584}"/>
              </a:ext>
            </a:extLst>
          </p:cNvPr>
          <p:cNvSpPr txBox="1"/>
          <p:nvPr/>
        </p:nvSpPr>
        <p:spPr>
          <a:xfrm>
            <a:off x="620263" y="107519"/>
            <a:ext cx="3063442" cy="369332"/>
          </a:xfrm>
          <a:prstGeom prst="rect">
            <a:avLst/>
          </a:prstGeom>
          <a:noFill/>
        </p:spPr>
        <p:txBody>
          <a:bodyPr wrap="square" rtlCol="0">
            <a:spAutoFit/>
          </a:bodyPr>
          <a:lstStyle/>
          <a:p>
            <a:r>
              <a:rPr lang="en-US" dirty="0"/>
              <a:t>THE HIDDEN RESPONSE.</a:t>
            </a:r>
          </a:p>
        </p:txBody>
      </p:sp>
      <p:sp>
        <p:nvSpPr>
          <p:cNvPr id="12" name="Rectangle 11">
            <a:extLst>
              <a:ext uri="{FF2B5EF4-FFF2-40B4-BE49-F238E27FC236}">
                <a16:creationId xmlns:a16="http://schemas.microsoft.com/office/drawing/2014/main" id="{2DFED4F8-34FA-D6BB-E3CC-08A700B24D34}"/>
              </a:ext>
            </a:extLst>
          </p:cNvPr>
          <p:cNvSpPr/>
          <p:nvPr/>
        </p:nvSpPr>
        <p:spPr>
          <a:xfrm>
            <a:off x="3859619" y="348732"/>
            <a:ext cx="1827678" cy="58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Gouache</a:t>
            </a:r>
          </a:p>
        </p:txBody>
      </p:sp>
      <p:sp>
        <p:nvSpPr>
          <p:cNvPr id="22" name="Rectangle 21">
            <a:extLst>
              <a:ext uri="{FF2B5EF4-FFF2-40B4-BE49-F238E27FC236}">
                <a16:creationId xmlns:a16="http://schemas.microsoft.com/office/drawing/2014/main" id="{07E24777-80E1-859D-2D56-81377DE69765}"/>
              </a:ext>
            </a:extLst>
          </p:cNvPr>
          <p:cNvSpPr/>
          <p:nvPr/>
        </p:nvSpPr>
        <p:spPr>
          <a:xfrm rot="20911175">
            <a:off x="3933402" y="1343619"/>
            <a:ext cx="1827678" cy="5869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a:t>
            </a:r>
            <a:r>
              <a:rPr lang="en-US" dirty="0"/>
              <a:t> </a:t>
            </a:r>
            <a:r>
              <a:rPr lang="en-US" dirty="0">
                <a:solidFill>
                  <a:schemeClr val="tx1"/>
                </a:solidFill>
              </a:rPr>
              <a:t>Painting</a:t>
            </a:r>
            <a:r>
              <a:rPr lang="en-US" dirty="0"/>
              <a:t>.</a:t>
            </a:r>
          </a:p>
        </p:txBody>
      </p:sp>
      <p:sp>
        <p:nvSpPr>
          <p:cNvPr id="23" name="Rectangle 22">
            <a:extLst>
              <a:ext uri="{FF2B5EF4-FFF2-40B4-BE49-F238E27FC236}">
                <a16:creationId xmlns:a16="http://schemas.microsoft.com/office/drawing/2014/main" id="{61AD597F-513D-4D35-830E-9FF53ECCA6C2}"/>
              </a:ext>
            </a:extLst>
          </p:cNvPr>
          <p:cNvSpPr/>
          <p:nvPr/>
        </p:nvSpPr>
        <p:spPr>
          <a:xfrm>
            <a:off x="8184445" y="6015183"/>
            <a:ext cx="1827678" cy="58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Spray Painting</a:t>
            </a:r>
          </a:p>
        </p:txBody>
      </p:sp>
      <p:sp>
        <p:nvSpPr>
          <p:cNvPr id="24" name="Rectangle 23">
            <a:extLst>
              <a:ext uri="{FF2B5EF4-FFF2-40B4-BE49-F238E27FC236}">
                <a16:creationId xmlns:a16="http://schemas.microsoft.com/office/drawing/2014/main" id="{9A3C2DE8-DB5F-5F02-1769-12DCAF430C47}"/>
              </a:ext>
            </a:extLst>
          </p:cNvPr>
          <p:cNvSpPr/>
          <p:nvPr/>
        </p:nvSpPr>
        <p:spPr>
          <a:xfrm rot="396436">
            <a:off x="549368" y="5751831"/>
            <a:ext cx="1827678" cy="58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Film</a:t>
            </a:r>
          </a:p>
        </p:txBody>
      </p:sp>
      <p:sp>
        <p:nvSpPr>
          <p:cNvPr id="25" name="Rectangle 24">
            <a:extLst>
              <a:ext uri="{FF2B5EF4-FFF2-40B4-BE49-F238E27FC236}">
                <a16:creationId xmlns:a16="http://schemas.microsoft.com/office/drawing/2014/main" id="{38D8CE6D-38D5-45AA-237B-8B1C4C8E9B0F}"/>
              </a:ext>
            </a:extLst>
          </p:cNvPr>
          <p:cNvSpPr/>
          <p:nvPr/>
        </p:nvSpPr>
        <p:spPr>
          <a:xfrm rot="674369">
            <a:off x="6203877" y="6038424"/>
            <a:ext cx="1827678" cy="58693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neurological</a:t>
            </a:r>
          </a:p>
        </p:txBody>
      </p:sp>
      <p:sp>
        <p:nvSpPr>
          <p:cNvPr id="26" name="Rectangle 25">
            <a:extLst>
              <a:ext uri="{FF2B5EF4-FFF2-40B4-BE49-F238E27FC236}">
                <a16:creationId xmlns:a16="http://schemas.microsoft.com/office/drawing/2014/main" id="{414B6808-61CB-C99A-07BC-E70E95290253}"/>
              </a:ext>
            </a:extLst>
          </p:cNvPr>
          <p:cNvSpPr/>
          <p:nvPr/>
        </p:nvSpPr>
        <p:spPr>
          <a:xfrm rot="19350232">
            <a:off x="4462858" y="4126895"/>
            <a:ext cx="1827678" cy="58693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Poems</a:t>
            </a:r>
          </a:p>
        </p:txBody>
      </p:sp>
      <p:sp>
        <p:nvSpPr>
          <p:cNvPr id="27" name="Rectangle 26">
            <a:extLst>
              <a:ext uri="{FF2B5EF4-FFF2-40B4-BE49-F238E27FC236}">
                <a16:creationId xmlns:a16="http://schemas.microsoft.com/office/drawing/2014/main" id="{8FFDFE25-2D8E-68F2-F055-161C279272A0}"/>
              </a:ext>
            </a:extLst>
          </p:cNvPr>
          <p:cNvSpPr/>
          <p:nvPr/>
        </p:nvSpPr>
        <p:spPr>
          <a:xfrm rot="5042377">
            <a:off x="9654253" y="1932771"/>
            <a:ext cx="1807787" cy="58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Interventions</a:t>
            </a:r>
          </a:p>
        </p:txBody>
      </p:sp>
    </p:spTree>
    <p:extLst>
      <p:ext uri="{BB962C8B-B14F-4D97-AF65-F5344CB8AC3E}">
        <p14:creationId xmlns:p14="http://schemas.microsoft.com/office/powerpoint/2010/main" val="392394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F3B47DD-3800-7BCA-F68E-9B6E18B5A206}"/>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nSpc>
                <a:spcPct val="90000"/>
              </a:lnSpc>
            </a:pPr>
            <a:r>
              <a:rPr lang="en-US" sz="4200" dirty="0"/>
              <a:t>The Hidden Response needs you. </a:t>
            </a:r>
            <a:br>
              <a:rPr lang="en-US" sz="4200" dirty="0"/>
            </a:br>
            <a:r>
              <a:rPr lang="en-US" sz="4200" dirty="0"/>
              <a:t>For what is art without participation.</a:t>
            </a:r>
          </a:p>
        </p:txBody>
      </p:sp>
      <p:sp>
        <p:nvSpPr>
          <p:cNvPr id="2" name="Text Placeholder 1">
            <a:extLst>
              <a:ext uri="{FF2B5EF4-FFF2-40B4-BE49-F238E27FC236}">
                <a16:creationId xmlns:a16="http://schemas.microsoft.com/office/drawing/2014/main" id="{6576D3BF-B9B8-AD95-A9EA-9B365ED46FFF}"/>
              </a:ext>
            </a:extLst>
          </p:cNvPr>
          <p:cNvSpPr>
            <a:spLocks noGrp="1"/>
          </p:cNvSpPr>
          <p:nvPr>
            <p:ph type="body" sz="quarter" idx="14"/>
          </p:nvPr>
        </p:nvSpPr>
        <p:spPr>
          <a:xfrm>
            <a:off x="890339" y="4636008"/>
            <a:ext cx="3734013" cy="362570"/>
          </a:xfrm>
        </p:spPr>
        <p:txBody>
          <a:bodyPr vert="horz" lIns="91440" tIns="45720" rIns="91440" bIns="45720" rtlCol="0">
            <a:normAutofit fontScale="92500" lnSpcReduction="20000"/>
          </a:bodyPr>
          <a:lstStyle/>
          <a:p>
            <a:pPr>
              <a:lnSpc>
                <a:spcPct val="90000"/>
              </a:lnSpc>
              <a:spcBef>
                <a:spcPts val="1000"/>
              </a:spcBef>
            </a:pPr>
            <a:r>
              <a:rPr lang="en-US" sz="2400" dirty="0"/>
              <a:t>The Project.</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banana next to a vase&#10;&#10;Description automatically generated with medium confidence">
            <a:extLst>
              <a:ext uri="{FF2B5EF4-FFF2-40B4-BE49-F238E27FC236}">
                <a16:creationId xmlns:a16="http://schemas.microsoft.com/office/drawing/2014/main" id="{9EB8FB8A-AC5E-FA1C-FD10-1FCACDA8E0C0}"/>
              </a:ext>
            </a:extLst>
          </p:cNvPr>
          <p:cNvPicPr>
            <a:picLocks noGrp="1" noChangeAspect="1"/>
          </p:cNvPicPr>
          <p:nvPr>
            <p:ph type="pic" sz="quarter" idx="15"/>
          </p:nvPr>
        </p:nvPicPr>
        <p:blipFill rotWithShape="1">
          <a:blip r:embed="rId2"/>
          <a:srcRect r="198" b="-1"/>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TextBox 7">
            <a:extLst>
              <a:ext uri="{FF2B5EF4-FFF2-40B4-BE49-F238E27FC236}">
                <a16:creationId xmlns:a16="http://schemas.microsoft.com/office/drawing/2014/main" id="{133AFBB0-5C5D-7B9F-3C48-CD3086933E6B}"/>
              </a:ext>
            </a:extLst>
          </p:cNvPr>
          <p:cNvSpPr txBox="1"/>
          <p:nvPr/>
        </p:nvSpPr>
        <p:spPr>
          <a:xfrm>
            <a:off x="148856" y="4998578"/>
            <a:ext cx="5263116" cy="1754326"/>
          </a:xfrm>
          <a:prstGeom prst="rect">
            <a:avLst/>
          </a:prstGeom>
          <a:noFill/>
        </p:spPr>
        <p:txBody>
          <a:bodyPr wrap="square" rtlCol="0">
            <a:spAutoFit/>
          </a:bodyPr>
          <a:lstStyle/>
          <a:p>
            <a:r>
              <a:rPr lang="en-US" dirty="0"/>
              <a:t>How Creative are You? We would like you to join us. With a possibility to have your Brain be the  subject to our research. Also, to spend a day with artist John Baldwin AKA CRACKEDPAINTER and the team. Making art and scanning your hidden response learning about new techniques mixed with some old.</a:t>
            </a:r>
          </a:p>
        </p:txBody>
      </p:sp>
    </p:spTree>
    <p:extLst>
      <p:ext uri="{BB962C8B-B14F-4D97-AF65-F5344CB8AC3E}">
        <p14:creationId xmlns:p14="http://schemas.microsoft.com/office/powerpoint/2010/main" val="32596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56A3A0-F0E2-03EB-A9A4-79519AFF1C9E}"/>
              </a:ext>
            </a:extLst>
          </p:cNvPr>
          <p:cNvSpPr>
            <a:spLocks noGrp="1"/>
          </p:cNvSpPr>
          <p:nvPr>
            <p:ph type="title"/>
          </p:nvPr>
        </p:nvSpPr>
        <p:spPr>
          <a:xfrm>
            <a:off x="457199" y="337930"/>
            <a:ext cx="3619501" cy="2693505"/>
          </a:xfrm>
          <a:solidFill>
            <a:srgbClr val="92D050"/>
          </a:solidFill>
        </p:spPr>
        <p:txBody>
          <a:bodyPr>
            <a:normAutofit fontScale="90000"/>
          </a:bodyPr>
          <a:lstStyle/>
          <a:p>
            <a:r>
              <a:rPr lang="en-US" sz="2000" b="1" dirty="0"/>
              <a:t>“Thank you! For taking the time to read the slides and We hope to see you in our Research and Artistic project. I look forward to your responses.”</a:t>
            </a:r>
          </a:p>
        </p:txBody>
      </p:sp>
      <p:sp>
        <p:nvSpPr>
          <p:cNvPr id="5" name="TextBox 4">
            <a:extLst>
              <a:ext uri="{FF2B5EF4-FFF2-40B4-BE49-F238E27FC236}">
                <a16:creationId xmlns:a16="http://schemas.microsoft.com/office/drawing/2014/main" id="{82907190-D72E-FB2D-B713-A1EAD2EF9D96}"/>
              </a:ext>
            </a:extLst>
          </p:cNvPr>
          <p:cNvSpPr txBox="1"/>
          <p:nvPr/>
        </p:nvSpPr>
        <p:spPr>
          <a:xfrm rot="10800000" flipV="1">
            <a:off x="334535" y="3299174"/>
            <a:ext cx="3853151" cy="2862322"/>
          </a:xfrm>
          <a:prstGeom prst="rect">
            <a:avLst/>
          </a:prstGeom>
          <a:noFill/>
        </p:spPr>
        <p:txBody>
          <a:bodyPr wrap="square" rtlCol="0">
            <a:spAutoFit/>
          </a:bodyPr>
          <a:lstStyle/>
          <a:p>
            <a:r>
              <a:rPr lang="en-GB" dirty="0">
                <a:solidFill>
                  <a:schemeClr val="bg1"/>
                </a:solidFill>
              </a:rPr>
              <a:t>‘The difference between science and the arts is not that they are different sides of the coin… or even different parts of the same continuum, but rather, they are manifestations of the same thing.  The arts and sciences are avatars of human creativity.’</a:t>
            </a:r>
          </a:p>
          <a:p>
            <a:r>
              <a:rPr lang="en-GB" dirty="0">
                <a:solidFill>
                  <a:schemeClr val="bg1"/>
                </a:solidFill>
              </a:rPr>
              <a:t> Mae Jemison, </a:t>
            </a:r>
            <a:r>
              <a:rPr lang="en-GB" i="1" dirty="0">
                <a:solidFill>
                  <a:schemeClr val="bg1"/>
                </a:solidFill>
              </a:rPr>
              <a:t>Ted Talks</a:t>
            </a:r>
            <a:r>
              <a:rPr lang="en-GB" dirty="0">
                <a:solidFill>
                  <a:schemeClr val="bg1"/>
                </a:solidFill>
              </a:rPr>
              <a:t>, </a:t>
            </a:r>
            <a:r>
              <a:rPr lang="en-GB" u="sng" dirty="0">
                <a:solidFill>
                  <a:schemeClr val="bg1"/>
                </a:solidFill>
                <a:hlinkClick r:id="rId2">
                  <a:extLst>
                    <a:ext uri="{A12FA001-AC4F-418D-AE19-62706E023703}">
                      <ahyp:hlinkClr xmlns:ahyp="http://schemas.microsoft.com/office/drawing/2018/hyperlinkcolor" val="tx"/>
                    </a:ext>
                  </a:extLst>
                </a:hlinkClick>
              </a:rPr>
              <a:t>http://www.ted.com/speakers/mae_jemison</a:t>
            </a:r>
            <a:endParaRPr lang="en-GB" dirty="0">
              <a:solidFill>
                <a:schemeClr val="bg1"/>
              </a:solidFill>
            </a:endParaRPr>
          </a:p>
        </p:txBody>
      </p:sp>
      <p:pic>
        <p:nvPicPr>
          <p:cNvPr id="18" name="Picture Placeholder 17" descr="A picture containing text, spectacles&#10;&#10;Description automatically generated">
            <a:extLst>
              <a:ext uri="{FF2B5EF4-FFF2-40B4-BE49-F238E27FC236}">
                <a16:creationId xmlns:a16="http://schemas.microsoft.com/office/drawing/2014/main" id="{461BF55C-876B-7045-6B0D-67901C4F229E}"/>
              </a:ext>
            </a:extLst>
          </p:cNvPr>
          <p:cNvPicPr>
            <a:picLocks noGrp="1" noChangeAspect="1"/>
          </p:cNvPicPr>
          <p:nvPr>
            <p:ph type="pic" sz="quarter" idx="15"/>
          </p:nvPr>
        </p:nvPicPr>
        <p:blipFill>
          <a:blip r:embed="rId3"/>
          <a:srcRect t="11681" b="11681"/>
          <a:stretch>
            <a:fillRect/>
          </a:stretch>
        </p:blipFill>
        <p:spPr/>
      </p:pic>
      <p:sp>
        <p:nvSpPr>
          <p:cNvPr id="19" name="TextBox 18">
            <a:extLst>
              <a:ext uri="{FF2B5EF4-FFF2-40B4-BE49-F238E27FC236}">
                <a16:creationId xmlns:a16="http://schemas.microsoft.com/office/drawing/2014/main" id="{2F7BC604-A183-84EC-5B07-98346BEA09EC}"/>
              </a:ext>
            </a:extLst>
          </p:cNvPr>
          <p:cNvSpPr txBox="1"/>
          <p:nvPr/>
        </p:nvSpPr>
        <p:spPr>
          <a:xfrm>
            <a:off x="4709160" y="6035040"/>
            <a:ext cx="6263640" cy="369332"/>
          </a:xfrm>
          <a:prstGeom prst="rect">
            <a:avLst/>
          </a:prstGeom>
          <a:noFill/>
        </p:spPr>
        <p:txBody>
          <a:bodyPr wrap="square" rtlCol="0">
            <a:spAutoFit/>
          </a:bodyPr>
          <a:lstStyle/>
          <a:p>
            <a:r>
              <a:rPr lang="en-US" dirty="0"/>
              <a:t>With out further ado, drum roll</a:t>
            </a:r>
          </a:p>
        </p:txBody>
      </p:sp>
    </p:spTree>
    <p:extLst>
      <p:ext uri="{BB962C8B-B14F-4D97-AF65-F5344CB8AC3E}">
        <p14:creationId xmlns:p14="http://schemas.microsoft.com/office/powerpoint/2010/main" val="2956607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6C86FF-2E24-9C4E-B8AD-DFF50EA5330B}"/>
              </a:ext>
            </a:extLst>
          </p:cNvPr>
          <p:cNvSpPr>
            <a:spLocks noGrp="1"/>
          </p:cNvSpPr>
          <p:nvPr>
            <p:ph type="pic" sz="quarter" idx="13"/>
          </p:nvPr>
        </p:nvSpPr>
        <p:spPr>
          <a:solidFill>
            <a:srgbClr val="FFFF00"/>
          </a:solidFill>
        </p:spPr>
      </p:sp>
      <p:sp>
        <p:nvSpPr>
          <p:cNvPr id="3" name="Title 2">
            <a:extLst>
              <a:ext uri="{FF2B5EF4-FFF2-40B4-BE49-F238E27FC236}">
                <a16:creationId xmlns:a16="http://schemas.microsoft.com/office/drawing/2014/main" id="{13F9AC5C-148A-1601-6FF3-860A2AB8DA08}"/>
              </a:ext>
            </a:extLst>
          </p:cNvPr>
          <p:cNvSpPr>
            <a:spLocks noGrp="1"/>
          </p:cNvSpPr>
          <p:nvPr>
            <p:ph type="title"/>
          </p:nvPr>
        </p:nvSpPr>
        <p:spPr>
          <a:xfrm>
            <a:off x="508590" y="222422"/>
            <a:ext cx="5262015" cy="2718486"/>
          </a:xfrm>
        </p:spPr>
        <p:txBody>
          <a:bodyPr>
            <a:normAutofit fontScale="90000"/>
          </a:bodyPr>
          <a:lstStyle/>
          <a:p>
            <a:r>
              <a:rPr lang="en-US" b="1" dirty="0">
                <a:solidFill>
                  <a:schemeClr val="tx1"/>
                </a:solidFill>
              </a:rPr>
              <a:t>The culmination of a fascinating project into neuroplasticity and Neuroaesethics</a:t>
            </a:r>
            <a:r>
              <a:rPr lang="en-US" dirty="0"/>
              <a:t>.</a:t>
            </a:r>
          </a:p>
        </p:txBody>
      </p:sp>
      <p:sp>
        <p:nvSpPr>
          <p:cNvPr id="10" name="Rectangle 9">
            <a:extLst>
              <a:ext uri="{FF2B5EF4-FFF2-40B4-BE49-F238E27FC236}">
                <a16:creationId xmlns:a16="http://schemas.microsoft.com/office/drawing/2014/main" id="{ADE62C46-E92C-F6CD-5C5F-5A73762B1247}"/>
              </a:ext>
            </a:extLst>
          </p:cNvPr>
          <p:cNvSpPr/>
          <p:nvPr/>
        </p:nvSpPr>
        <p:spPr>
          <a:xfrm>
            <a:off x="5840479" y="1"/>
            <a:ext cx="6351521"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10;&#10;Description automatically generated">
            <a:extLst>
              <a:ext uri="{FF2B5EF4-FFF2-40B4-BE49-F238E27FC236}">
                <a16:creationId xmlns:a16="http://schemas.microsoft.com/office/drawing/2014/main" id="{A61D5693-B4E4-2837-FC9D-3A4C89234529}"/>
              </a:ext>
            </a:extLst>
          </p:cNvPr>
          <p:cNvPicPr/>
          <p:nvPr/>
        </p:nvPicPr>
        <p:blipFill>
          <a:blip r:embed="rId3"/>
          <a:stretch>
            <a:fillRect/>
          </a:stretch>
        </p:blipFill>
        <p:spPr>
          <a:xfrm>
            <a:off x="6547929" y="0"/>
            <a:ext cx="4936620" cy="6858000"/>
          </a:xfrm>
          <a:prstGeom prst="rect">
            <a:avLst/>
          </a:prstGeom>
        </p:spPr>
      </p:pic>
      <p:sp>
        <p:nvSpPr>
          <p:cNvPr id="14" name="TextBox 13">
            <a:extLst>
              <a:ext uri="{FF2B5EF4-FFF2-40B4-BE49-F238E27FC236}">
                <a16:creationId xmlns:a16="http://schemas.microsoft.com/office/drawing/2014/main" id="{2F11BA74-789A-A508-6202-092DCE42F8F7}"/>
              </a:ext>
            </a:extLst>
          </p:cNvPr>
          <p:cNvSpPr txBox="1"/>
          <p:nvPr/>
        </p:nvSpPr>
        <p:spPr>
          <a:xfrm>
            <a:off x="0" y="2850162"/>
            <a:ext cx="3979349" cy="1557940"/>
          </a:xfrm>
          <a:prstGeom prst="rect">
            <a:avLst/>
          </a:prstGeom>
          <a:solidFill>
            <a:srgbClr val="FFFF00"/>
          </a:solidFill>
        </p:spPr>
        <p:txBody>
          <a:bodyPr wrap="square" rtlCol="0">
            <a:spAutoFit/>
          </a:bodyPr>
          <a:lstStyle/>
          <a:p>
            <a:endParaRPr lang="en-US" dirty="0"/>
          </a:p>
        </p:txBody>
      </p:sp>
      <p:sp>
        <p:nvSpPr>
          <p:cNvPr id="5" name="Text Placeholder 4">
            <a:extLst>
              <a:ext uri="{FF2B5EF4-FFF2-40B4-BE49-F238E27FC236}">
                <a16:creationId xmlns:a16="http://schemas.microsoft.com/office/drawing/2014/main" id="{5D0BDE22-7B09-DDB4-AA07-D17DBB6BD6B1}"/>
              </a:ext>
            </a:extLst>
          </p:cNvPr>
          <p:cNvSpPr>
            <a:spLocks noGrp="1"/>
          </p:cNvSpPr>
          <p:nvPr>
            <p:ph type="body" sz="quarter" idx="15"/>
          </p:nvPr>
        </p:nvSpPr>
        <p:spPr>
          <a:xfrm>
            <a:off x="3902150" y="2940908"/>
            <a:ext cx="1868456" cy="1376449"/>
          </a:xfrm>
        </p:spPr>
        <p:txBody>
          <a:bodyPr/>
          <a:lstStyle/>
          <a:p>
            <a:r>
              <a:rPr lang="en-US" sz="1600" dirty="0"/>
              <a:t>Poster created for </a:t>
            </a:r>
          </a:p>
          <a:p>
            <a:endParaRPr lang="en-US" sz="1600" dirty="0"/>
          </a:p>
          <a:p>
            <a:r>
              <a:rPr lang="en-US" sz="1600" dirty="0"/>
              <a:t>THE HIDDEN RESPONSE</a:t>
            </a:r>
          </a:p>
        </p:txBody>
      </p:sp>
      <p:sp>
        <p:nvSpPr>
          <p:cNvPr id="4" name="TextBox 3">
            <a:extLst>
              <a:ext uri="{FF2B5EF4-FFF2-40B4-BE49-F238E27FC236}">
                <a16:creationId xmlns:a16="http://schemas.microsoft.com/office/drawing/2014/main" id="{AF45B8EC-5F2C-3C00-94CB-57D2A001587D}"/>
              </a:ext>
            </a:extLst>
          </p:cNvPr>
          <p:cNvSpPr txBox="1"/>
          <p:nvPr/>
        </p:nvSpPr>
        <p:spPr>
          <a:xfrm>
            <a:off x="508590" y="4720856"/>
            <a:ext cx="3797596" cy="369332"/>
          </a:xfrm>
          <a:prstGeom prst="rect">
            <a:avLst/>
          </a:prstGeom>
          <a:solidFill>
            <a:schemeClr val="accent4"/>
          </a:solidFill>
        </p:spPr>
        <p:txBody>
          <a:bodyPr wrap="square" rtlCol="0">
            <a:spAutoFit/>
          </a:bodyPr>
          <a:lstStyle/>
          <a:p>
            <a:r>
              <a:rPr lang="en-US" dirty="0"/>
              <a:t>Will your name be here?</a:t>
            </a:r>
          </a:p>
        </p:txBody>
      </p:sp>
      <p:sp>
        <p:nvSpPr>
          <p:cNvPr id="6" name="Right Arrow 5">
            <a:extLst>
              <a:ext uri="{FF2B5EF4-FFF2-40B4-BE49-F238E27FC236}">
                <a16:creationId xmlns:a16="http://schemas.microsoft.com/office/drawing/2014/main" id="{55CD241A-551E-2BEA-9A0E-E4B634B89687}"/>
              </a:ext>
            </a:extLst>
          </p:cNvPr>
          <p:cNvSpPr/>
          <p:nvPr/>
        </p:nvSpPr>
        <p:spPr>
          <a:xfrm>
            <a:off x="1422032" y="5119577"/>
            <a:ext cx="3838353" cy="11589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009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owl, bird of prey&#10;&#10;Description automatically generated">
            <a:extLst>
              <a:ext uri="{FF2B5EF4-FFF2-40B4-BE49-F238E27FC236}">
                <a16:creationId xmlns:a16="http://schemas.microsoft.com/office/drawing/2014/main" id="{DF0BDA14-F3F3-1D90-0819-5B811DD8E1A7}"/>
              </a:ext>
            </a:extLst>
          </p:cNvPr>
          <p:cNvPicPr>
            <a:picLocks noGrp="1" noChangeAspect="1"/>
          </p:cNvPicPr>
          <p:nvPr>
            <p:ph type="pic" sz="quarter" idx="13"/>
          </p:nvPr>
        </p:nvPicPr>
        <p:blipFill>
          <a:blip r:embed="rId2"/>
          <a:srcRect t="21875" b="21875"/>
          <a:stretch>
            <a:fillRect/>
          </a:stretch>
        </p:blipFill>
        <p:spPr>
          <a:xfrm>
            <a:off x="0" y="-1"/>
            <a:ext cx="12192000" cy="6944497"/>
          </a:xfrm>
        </p:spPr>
      </p:pic>
      <p:sp>
        <p:nvSpPr>
          <p:cNvPr id="3" name="Title 2">
            <a:extLst>
              <a:ext uri="{FF2B5EF4-FFF2-40B4-BE49-F238E27FC236}">
                <a16:creationId xmlns:a16="http://schemas.microsoft.com/office/drawing/2014/main" id="{D48061A5-A37B-3084-D0EA-483A81754811}"/>
              </a:ext>
            </a:extLst>
          </p:cNvPr>
          <p:cNvSpPr>
            <a:spLocks noGrp="1"/>
          </p:cNvSpPr>
          <p:nvPr>
            <p:ph type="title"/>
          </p:nvPr>
        </p:nvSpPr>
        <p:spPr>
          <a:xfrm>
            <a:off x="102783" y="404038"/>
            <a:ext cx="11174819" cy="1713350"/>
          </a:xfrm>
          <a:solidFill>
            <a:schemeClr val="tx1"/>
          </a:solidFill>
        </p:spPr>
        <p:txBody>
          <a:bodyPr>
            <a:normAutofit fontScale="90000"/>
          </a:bodyPr>
          <a:lstStyle/>
          <a:p>
            <a:r>
              <a:rPr lang="en-US" b="1" dirty="0">
                <a:solidFill>
                  <a:srgbClr val="FF0000"/>
                </a:solidFill>
              </a:rPr>
              <a:t>Should you get to the end of this project proposal and think its ambitious. I would totally agree…</a:t>
            </a:r>
          </a:p>
        </p:txBody>
      </p:sp>
      <p:sp>
        <p:nvSpPr>
          <p:cNvPr id="4" name="Text Placeholder 3">
            <a:extLst>
              <a:ext uri="{FF2B5EF4-FFF2-40B4-BE49-F238E27FC236}">
                <a16:creationId xmlns:a16="http://schemas.microsoft.com/office/drawing/2014/main" id="{6A73638B-B3F1-4344-B36F-899A8297653E}"/>
              </a:ext>
            </a:extLst>
          </p:cNvPr>
          <p:cNvSpPr>
            <a:spLocks noGrp="1"/>
          </p:cNvSpPr>
          <p:nvPr>
            <p:ph type="body" sz="quarter" idx="14"/>
          </p:nvPr>
        </p:nvSpPr>
        <p:spPr>
          <a:xfrm>
            <a:off x="9749481" y="1687559"/>
            <a:ext cx="2339736" cy="3156289"/>
          </a:xfrm>
        </p:spPr>
        <p:txBody>
          <a:bodyPr/>
          <a:lstStyle/>
          <a:p>
            <a:endParaRPr lang="en-US" dirty="0"/>
          </a:p>
          <a:p>
            <a:endParaRPr lang="en-US" dirty="0"/>
          </a:p>
          <a:p>
            <a:r>
              <a:rPr lang="en-US" dirty="0"/>
              <a:t>The Hidden Response.</a:t>
            </a:r>
          </a:p>
          <a:p>
            <a:endParaRPr lang="en-US" dirty="0"/>
          </a:p>
        </p:txBody>
      </p:sp>
      <p:sp>
        <p:nvSpPr>
          <p:cNvPr id="5" name="Text Placeholder 4">
            <a:extLst>
              <a:ext uri="{FF2B5EF4-FFF2-40B4-BE49-F238E27FC236}">
                <a16:creationId xmlns:a16="http://schemas.microsoft.com/office/drawing/2014/main" id="{3DFC3C6D-8822-9E4F-3775-2A88E105EFE6}"/>
              </a:ext>
            </a:extLst>
          </p:cNvPr>
          <p:cNvSpPr>
            <a:spLocks noGrp="1"/>
          </p:cNvSpPr>
          <p:nvPr>
            <p:ph type="body" sz="quarter" idx="15"/>
          </p:nvPr>
        </p:nvSpPr>
        <p:spPr/>
        <p:txBody>
          <a:bodyPr/>
          <a:lstStyle/>
          <a:p>
            <a:r>
              <a:rPr lang="en-US" sz="1800" dirty="0"/>
              <a:t>I have a cunning plan!</a:t>
            </a:r>
          </a:p>
        </p:txBody>
      </p:sp>
      <p:sp>
        <p:nvSpPr>
          <p:cNvPr id="8" name="TextBox 7">
            <a:extLst>
              <a:ext uri="{FF2B5EF4-FFF2-40B4-BE49-F238E27FC236}">
                <a16:creationId xmlns:a16="http://schemas.microsoft.com/office/drawing/2014/main" id="{34416941-EDA3-2481-00CB-98B47174561F}"/>
              </a:ext>
            </a:extLst>
          </p:cNvPr>
          <p:cNvSpPr txBox="1"/>
          <p:nvPr/>
        </p:nvSpPr>
        <p:spPr>
          <a:xfrm>
            <a:off x="7278130" y="5029200"/>
            <a:ext cx="4282934" cy="1077218"/>
          </a:xfrm>
          <a:prstGeom prst="rect">
            <a:avLst/>
          </a:prstGeom>
          <a:solidFill>
            <a:schemeClr val="tx1"/>
          </a:solidFill>
        </p:spPr>
        <p:txBody>
          <a:bodyPr wrap="square" rtlCol="0">
            <a:spAutoFit/>
          </a:bodyPr>
          <a:lstStyle/>
          <a:p>
            <a:r>
              <a:rPr lang="en-US" sz="3200" dirty="0">
                <a:solidFill>
                  <a:srgbClr val="FF0000"/>
                </a:solidFill>
              </a:rPr>
              <a:t>HOWEVER, THIS IS  BRITISH ART </a:t>
            </a:r>
          </a:p>
        </p:txBody>
      </p:sp>
    </p:spTree>
    <p:extLst>
      <p:ext uri="{BB962C8B-B14F-4D97-AF65-F5344CB8AC3E}">
        <p14:creationId xmlns:p14="http://schemas.microsoft.com/office/powerpoint/2010/main" val="1278505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gratulations  THR" id="{C5615ECB-D05C-AD40-A360-166CE28C4C6F}" vid="{1F16F7F4-CFC9-494F-94FF-77E7534438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2227</TotalTime>
  <Words>1213</Words>
  <Application>Microsoft Macintosh PowerPoint</Application>
  <PresentationFormat>Widescreen</PresentationFormat>
  <Paragraphs>83</Paragraphs>
  <Slides>10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“Allow me to introduce you to the project.”</vt:lpstr>
      <vt:lpstr>Who, what, why …</vt:lpstr>
      <vt:lpstr>In 1960, Isidore Isou created supertemporal art: a device for inviting and enabling an audience to participate in the creation of a work of art. In its simplest form, this might involve nothing more than the inclusion of several blank pages in a book, for the reader to add his or her own contribution. A work shop we plan to visit whilst using BCI. </vt:lpstr>
      <vt:lpstr>Fellow collaborators</vt:lpstr>
      <vt:lpstr> This includes to be able to post on the Website during  the project as well as access to my digital portfolio with links to the project.  How can you get more involved? I’m glad you asked. Contact Us. On the submit/application button. On the Website.-   </vt:lpstr>
      <vt:lpstr>The Hidden Response needs you.  For what is art without participation.</vt:lpstr>
      <vt:lpstr>“Thank you! For taking the time to read the slides and We hope to see you in our Research and Artistic project. I look forward to your responses.”</vt:lpstr>
      <vt:lpstr>The culmination of a fascinating project into neuroplasticity and Neuroaesethics.</vt:lpstr>
      <vt:lpstr>Should you get to the end of this project proposal and think its ambitious. I would totally agree…</vt:lpstr>
      <vt:lpstr>We know the journey not the destination.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Hidden RESPONSE. 2022. A project into the mind and beyond</dc:title>
  <dc:creator>John Baldwin</dc:creator>
  <cp:lastModifiedBy>John Baldwin</cp:lastModifiedBy>
  <cp:revision>12</cp:revision>
  <dcterms:created xsi:type="dcterms:W3CDTF">2022-05-31T08:41:26Z</dcterms:created>
  <dcterms:modified xsi:type="dcterms:W3CDTF">2022-06-01T21:48:32Z</dcterms:modified>
</cp:coreProperties>
</file>